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88" r:id="rId5"/>
    <p:sldId id="272" r:id="rId6"/>
    <p:sldId id="281" r:id="rId7"/>
    <p:sldId id="276" r:id="rId8"/>
    <p:sldId id="277" r:id="rId9"/>
    <p:sldId id="256" r:id="rId10"/>
    <p:sldId id="282" r:id="rId11"/>
    <p:sldId id="266" r:id="rId12"/>
    <p:sldId id="258" r:id="rId13"/>
    <p:sldId id="260" r:id="rId14"/>
    <p:sldId id="283" r:id="rId15"/>
    <p:sldId id="279" r:id="rId16"/>
    <p:sldId id="287" r:id="rId17"/>
    <p:sldId id="286" r:id="rId18"/>
    <p:sldId id="285" r:id="rId19"/>
    <p:sldId id="289" r:id="rId20"/>
    <p:sldId id="275" r:id="rId21"/>
    <p:sldId id="280" r:id="rId22"/>
    <p:sldId id="273" r:id="rId23"/>
    <p:sldId id="274"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5C0F5-7F71-8645-AF0E-C697F2AE4EB2}" v="162" dt="2025-03-17T18:13:48.136"/>
    <p1510:client id="{C9B26DE7-CC18-004B-9369-8515BEDD501F}" v="21" dt="2025-03-18T13:48:28.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70"/>
    <p:restoredTop sz="85170"/>
  </p:normalViewPr>
  <p:slideViewPr>
    <p:cSldViewPr snapToGrid="0" snapToObjects="1">
      <p:cViewPr varScale="1">
        <p:scale>
          <a:sx n="108" d="100"/>
          <a:sy n="108" d="100"/>
        </p:scale>
        <p:origin x="3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FC30F-8B09-EE49-B182-8CF3FC9E2F9E}" type="datetimeFigureOut">
              <a:rPr lang="en-GB" smtClean="0"/>
              <a:t>20/03/2025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DF329-31C1-BF42-913D-0D84583E0D08}" type="slidenum">
              <a:rPr lang="en-GB" smtClean="0"/>
              <a:t>‹#›</a:t>
            </a:fld>
            <a:endParaRPr lang="en-GB"/>
          </a:p>
        </p:txBody>
      </p:sp>
    </p:spTree>
    <p:extLst>
      <p:ext uri="{BB962C8B-B14F-4D97-AF65-F5344CB8AC3E}">
        <p14:creationId xmlns:p14="http://schemas.microsoft.com/office/powerpoint/2010/main" val="4095649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3DF329-31C1-BF42-913D-0D84583E0D08}" type="slidenum">
              <a:rPr lang="en-GB" smtClean="0"/>
              <a:t>2</a:t>
            </a:fld>
            <a:endParaRPr lang="en-GB"/>
          </a:p>
        </p:txBody>
      </p:sp>
    </p:spTree>
    <p:extLst>
      <p:ext uri="{BB962C8B-B14F-4D97-AF65-F5344CB8AC3E}">
        <p14:creationId xmlns:p14="http://schemas.microsoft.com/office/powerpoint/2010/main" val="409137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Drag picture to placeholder or click icon to add</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3/20/25</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3/20/25</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5.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png"/><Relationship Id="rId5" Type="http://schemas.openxmlformats.org/officeDocument/2006/relationships/tags" Target="../tags/tag6.xml"/><Relationship Id="rId10" Type="http://schemas.openxmlformats.org/officeDocument/2006/relationships/image" Target="../media/image3.svg"/><Relationship Id="rId4" Type="http://schemas.openxmlformats.org/officeDocument/2006/relationships/tags" Target="../tags/tag5.xml"/><Relationship Id="rId9" Type="http://schemas.openxmlformats.org/officeDocument/2006/relationships/image" Target="../media/image2.png"/><Relationship Id="rId14"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34.sv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33.png"/><Relationship Id="rId5" Type="http://schemas.openxmlformats.org/officeDocument/2006/relationships/tags" Target="../tags/tag13.xml"/><Relationship Id="rId10" Type="http://schemas.openxmlformats.org/officeDocument/2006/relationships/image" Target="../media/image3.svg"/><Relationship Id="rId4" Type="http://schemas.openxmlformats.org/officeDocument/2006/relationships/tags" Target="../tags/tag12.xml"/><Relationship Id="rId9" Type="http://schemas.openxmlformats.org/officeDocument/2006/relationships/image" Target="../media/image2.png"/><Relationship Id="rId14" Type="http://schemas.openxmlformats.org/officeDocument/2006/relationships/image" Target="../media/image7.sv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34.sv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33.png"/><Relationship Id="rId5" Type="http://schemas.openxmlformats.org/officeDocument/2006/relationships/tags" Target="../tags/tag20.xml"/><Relationship Id="rId10" Type="http://schemas.openxmlformats.org/officeDocument/2006/relationships/image" Target="../media/image3.svg"/><Relationship Id="rId4" Type="http://schemas.openxmlformats.org/officeDocument/2006/relationships/tags" Target="../tags/tag19.xml"/><Relationship Id="rId9" Type="http://schemas.openxmlformats.org/officeDocument/2006/relationships/image" Target="../media/image2.png"/><Relationship Id="rId14"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png"/><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36.sv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5.png"/><Relationship Id="rId5" Type="http://schemas.openxmlformats.org/officeDocument/2006/relationships/tags" Target="../tags/tag27.xml"/><Relationship Id="rId10" Type="http://schemas.openxmlformats.org/officeDocument/2006/relationships/image" Target="../media/image3.svg"/><Relationship Id="rId4" Type="http://schemas.openxmlformats.org/officeDocument/2006/relationships/tags" Target="../tags/tag26.xml"/><Relationship Id="rId9" Type="http://schemas.openxmlformats.org/officeDocument/2006/relationships/image" Target="../media/image2.png"/><Relationship Id="rId14" Type="http://schemas.openxmlformats.org/officeDocument/2006/relationships/image" Target="../media/image7.sv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6.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34.sv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33.png"/><Relationship Id="rId5" Type="http://schemas.openxmlformats.org/officeDocument/2006/relationships/tags" Target="../tags/tag34.xml"/><Relationship Id="rId10" Type="http://schemas.openxmlformats.org/officeDocument/2006/relationships/image" Target="../media/image3.svg"/><Relationship Id="rId4" Type="http://schemas.openxmlformats.org/officeDocument/2006/relationships/tags" Target="../tags/tag33.xml"/><Relationship Id="rId9" Type="http://schemas.openxmlformats.org/officeDocument/2006/relationships/image" Target="../media/image2.png"/><Relationship Id="rId14" Type="http://schemas.openxmlformats.org/officeDocument/2006/relationships/image" Target="../media/image7.svg"/></Relationships>
</file>

<file path=ppt/slides/_rels/slide1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hyperlink" Target="mailto:euan.granger@morgansindall.com"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mailto:hello@aycliffebusinesspark.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emf"/><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hyperlink" Target="mailto:careers@ferryhill.school"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A9C7F51D-CB12-A037-5DAD-028579D146AE}"/>
              </a:ext>
            </a:extLst>
          </p:cNvPr>
          <p:cNvPicPr>
            <a:picLocks/>
          </p:cNvPicPr>
          <p:nvPr>
            <p:custDataLst>
              <p:tags r:id="rId2"/>
            </p:custDataLst>
          </p:nvPr>
        </p:nvPicPr>
        <p:blipFill>
          <a:blip r:embed="rId9">
            <a:extLst>
              <a:ext uri="{96DAC541-7B7A-43D3-8B79-37D633B846F1}">
                <asvg:svgBlip xmlns:asvg="http://schemas.microsoft.com/office/drawing/2016/SVG/main" r:embed="rId10"/>
              </a:ext>
            </a:extLst>
          </a:blip>
          <a:stretch>
            <a:fillRect/>
          </a:stretch>
        </p:blipFill>
        <p:spPr>
          <a:xfrm>
            <a:off x="3901440" y="617220"/>
            <a:ext cx="1036320" cy="518160"/>
          </a:xfrm>
          <a:prstGeom prst="rect">
            <a:avLst/>
          </a:prstGeom>
        </p:spPr>
      </p:pic>
      <p:pic>
        <p:nvPicPr>
          <p:cNvPr id="5" name="Graphic 4">
            <a:extLst>
              <a:ext uri="{FF2B5EF4-FFF2-40B4-BE49-F238E27FC236}">
                <a16:creationId xmlns:a16="http://schemas.microsoft.com/office/drawing/2014/main" id="{D56B0A6F-D0F1-7ED4-5C08-1A82B27BB8F0}"/>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1158240" y="2270760"/>
            <a:ext cx="2316480" cy="2316480"/>
          </a:xfrm>
          <a:prstGeom prst="rect">
            <a:avLst/>
          </a:prstGeom>
        </p:spPr>
      </p:pic>
      <p:sp>
        <p:nvSpPr>
          <p:cNvPr id="6" name="Rectangle 5">
            <a:extLst>
              <a:ext uri="{FF2B5EF4-FFF2-40B4-BE49-F238E27FC236}">
                <a16:creationId xmlns:a16="http://schemas.microsoft.com/office/drawing/2014/main" id="{89DE89EC-3C8F-0E7F-6D32-C22FD381C647}"/>
              </a:ext>
            </a:extLst>
          </p:cNvPr>
          <p:cNvSpPr/>
          <p:nvPr>
            <p:custDataLst>
              <p:tags r:id="rId4"/>
            </p:custDataLst>
          </p:nvPr>
        </p:nvSpPr>
        <p:spPr>
          <a:xfrm>
            <a:off x="3901440" y="2571750"/>
            <a:ext cx="7315199" cy="1714500"/>
          </a:xfrm>
          <a:prstGeom prst="rect">
            <a:avLst/>
          </a:prstGeom>
          <a:noFill/>
          <a:ln w="15875"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Join at slido.com</a:t>
            </a:r>
            <a:br>
              <a:rPr lang="en-GB" sz="3600" b="1">
                <a:solidFill>
                  <a:srgbClr val="5B5B5B"/>
                </a:solidFill>
              </a:rPr>
            </a:br>
            <a:r>
              <a:rPr lang="en-GB" sz="3600" b="1">
                <a:solidFill>
                  <a:srgbClr val="5B5B5B"/>
                </a:solidFill>
              </a:rPr>
              <a:t>#2582805</a:t>
            </a:r>
          </a:p>
        </p:txBody>
      </p:sp>
      <p:sp>
        <p:nvSpPr>
          <p:cNvPr id="7" name="Rounded Rectangle 6">
            <a:extLst>
              <a:ext uri="{FF2B5EF4-FFF2-40B4-BE49-F238E27FC236}">
                <a16:creationId xmlns:a16="http://schemas.microsoft.com/office/drawing/2014/main" id="{E4A2DE89-8C8B-A169-B2DC-650345B58370}"/>
              </a:ext>
            </a:extLst>
          </p:cNvPr>
          <p:cNvSpPr/>
          <p:nvPr>
            <p:custDataLst>
              <p:tags r:id="rId5"/>
            </p:custDataLst>
          </p:nvPr>
        </p:nvSpPr>
        <p:spPr>
          <a:xfrm>
            <a:off x="6286500" y="430530"/>
            <a:ext cx="5524500" cy="891540"/>
          </a:xfrm>
          <a:prstGeom prst="roundRect">
            <a:avLst/>
          </a:prstGeom>
          <a:solidFill>
            <a:srgbClr val="F4F4F4"/>
          </a:solidFill>
          <a:ln w="15875" cap="rnd" cmpd="sng" algn="ctr">
            <a:noFill/>
            <a:prstDash val="solid"/>
          </a:ln>
          <a:effectLst/>
          <a:extLst>
            <a:ext uri="{91240B29-F687-4F45-9708-019B960494DF}">
              <a14:hiddenLine xmlns:a14="http://schemas.microsoft.com/office/drawing/2010/main" w="1587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GB" sz="2000">
                <a:solidFill>
                  <a:srgbClr val="5B5B5B"/>
                </a:solidFill>
              </a:rPr>
              <a:t>Please download and install the Slido app on all computers you use</a:t>
            </a:r>
          </a:p>
        </p:txBody>
      </p:sp>
      <p:pic>
        <p:nvPicPr>
          <p:cNvPr id="9" name="Graphic 8">
            <a:extLst>
              <a:ext uri="{FF2B5EF4-FFF2-40B4-BE49-F238E27FC236}">
                <a16:creationId xmlns:a16="http://schemas.microsoft.com/office/drawing/2014/main" id="{B79A5B0A-4E3A-5BF5-B16C-A99D48467163}"/>
              </a:ext>
            </a:extLst>
          </p:cNvPr>
          <p:cNvPicPr>
            <a:picLocks/>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10826048" y="577634"/>
            <a:ext cx="597332" cy="597332"/>
          </a:xfrm>
          <a:prstGeom prst="rect">
            <a:avLst/>
          </a:prstGeom>
        </p:spPr>
      </p:pic>
      <p:sp>
        <p:nvSpPr>
          <p:cNvPr id="10" name="Rectangle 9">
            <a:extLst>
              <a:ext uri="{FF2B5EF4-FFF2-40B4-BE49-F238E27FC236}">
                <a16:creationId xmlns:a16="http://schemas.microsoft.com/office/drawing/2014/main" id="{6211D92A-DECE-77BE-40FC-CE8C6F888310}"/>
              </a:ext>
            </a:extLst>
          </p:cNvPr>
          <p:cNvSpPr/>
          <p:nvPr>
            <p:custDataLst>
              <p:tags r:id="rId7"/>
            </p:custDataLst>
          </p:nvPr>
        </p:nvSpPr>
        <p:spPr>
          <a:xfrm>
            <a:off x="3901440" y="6032500"/>
            <a:ext cx="7315199" cy="518160"/>
          </a:xfrm>
          <a:prstGeom prst="rect">
            <a:avLst/>
          </a:prstGeom>
          <a:solidFill>
            <a:srgbClr val="FFFFFF"/>
          </a:solidFill>
          <a:ln w="15875" cap="rnd" cmpd="sng" algn="ctr">
            <a:noFill/>
            <a:prstDash val="solid"/>
          </a:ln>
          <a:effectLst/>
          <a:extLst>
            <a:ext uri="{91240B29-F687-4F45-9708-019B960494DF}">
              <a14:hiddenLine xmlns:a14="http://schemas.microsoft.com/office/drawing/2010/main" w="1587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10000"/>
          </a:bodyPr>
          <a:lstStyle/>
          <a:p>
            <a:r>
              <a:rPr lang="en-GB" sz="2200" b="1">
                <a:solidFill>
                  <a:srgbClr val="5B5B5B"/>
                </a:solidFill>
              </a:rPr>
              <a:t>ⓘ</a:t>
            </a:r>
            <a:r>
              <a:rPr lang="en-GB" sz="20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579376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6"/>
          <p:cNvSpPr txBox="1"/>
          <p:nvPr/>
        </p:nvSpPr>
        <p:spPr>
          <a:xfrm>
            <a:off x="768681" y="1539266"/>
            <a:ext cx="4944253" cy="577081"/>
          </a:xfrm>
          <a:prstGeom prst="rect">
            <a:avLst/>
          </a:prstGeom>
        </p:spPr>
        <p:txBody>
          <a:bodyPr lIns="0" tIns="0" rIns="0" bIns="0" rtlCol="0" anchor="t">
            <a:spAutoFit/>
          </a:bodyPr>
          <a:lstStyle/>
          <a:p>
            <a:pPr>
              <a:lnSpc>
                <a:spcPts val="4506"/>
              </a:lnSpc>
            </a:pPr>
            <a:r>
              <a:rPr lang="en-US" sz="4134" dirty="0">
                <a:solidFill>
                  <a:srgbClr val="0F2530"/>
                </a:solidFill>
                <a:latin typeface="Mont Bold"/>
              </a:rPr>
              <a:t>Eligibility</a:t>
            </a:r>
          </a:p>
        </p:txBody>
      </p:sp>
      <p:sp>
        <p:nvSpPr>
          <p:cNvPr id="7" name="TextBox 7"/>
          <p:cNvSpPr txBox="1"/>
          <p:nvPr/>
        </p:nvSpPr>
        <p:spPr>
          <a:xfrm>
            <a:off x="768681" y="2515821"/>
            <a:ext cx="4184749" cy="820738"/>
          </a:xfrm>
          <a:prstGeom prst="rect">
            <a:avLst/>
          </a:prstGeom>
        </p:spPr>
        <p:txBody>
          <a:bodyPr lIns="0" tIns="0" rIns="0" bIns="0" rtlCol="0" anchor="t">
            <a:spAutoFit/>
          </a:bodyPr>
          <a:lstStyle/>
          <a:p>
            <a:pPr>
              <a:lnSpc>
                <a:spcPts val="1598"/>
              </a:lnSpc>
            </a:pPr>
            <a:r>
              <a:rPr lang="en-GB" sz="1466" dirty="0">
                <a:solidFill>
                  <a:srgbClr val="000000"/>
                </a:solidFill>
                <a:latin typeface="Montserrat"/>
              </a:rPr>
              <a:t>We welcome businesses of all sizes and across a diverse array of sectors who are trading in or planning to move to County Durham.</a:t>
            </a:r>
            <a:endParaRPr lang="en-US" sz="1466" dirty="0">
              <a:solidFill>
                <a:srgbClr val="000000"/>
              </a:solidFill>
              <a:latin typeface="Montserrat"/>
            </a:endParaRPr>
          </a:p>
        </p:txBody>
      </p:sp>
      <p:sp>
        <p:nvSpPr>
          <p:cNvPr id="8" name="Freeform 8"/>
          <p:cNvSpPr/>
          <p:nvPr/>
        </p:nvSpPr>
        <p:spPr>
          <a:xfrm>
            <a:off x="768681" y="575614"/>
            <a:ext cx="2068506" cy="582131"/>
          </a:xfrm>
          <a:custGeom>
            <a:avLst/>
            <a:gdLst/>
            <a:ahLst/>
            <a:cxnLst/>
            <a:rect l="l" t="t" r="r" b="b"/>
            <a:pathLst>
              <a:path w="3102759" h="873197">
                <a:moveTo>
                  <a:pt x="0" y="0"/>
                </a:moveTo>
                <a:lnTo>
                  <a:pt x="3102759" y="0"/>
                </a:lnTo>
                <a:lnTo>
                  <a:pt x="3102759" y="873197"/>
                </a:lnTo>
                <a:lnTo>
                  <a:pt x="0" y="873197"/>
                </a:lnTo>
                <a:lnTo>
                  <a:pt x="0" y="0"/>
                </a:lnTo>
                <a:close/>
              </a:path>
            </a:pathLst>
          </a:custGeom>
          <a:blipFill>
            <a:blip r:embed="rId2"/>
            <a:stretch>
              <a:fillRect/>
            </a:stretch>
          </a:blipFill>
        </p:spPr>
        <p:txBody>
          <a:bodyPr/>
          <a:lstStyle/>
          <a:p>
            <a:endParaRPr lang="en-GB" sz="1200"/>
          </a:p>
        </p:txBody>
      </p:sp>
      <p:sp>
        <p:nvSpPr>
          <p:cNvPr id="10" name="Freeform 5">
            <a:extLst>
              <a:ext uri="{FF2B5EF4-FFF2-40B4-BE49-F238E27FC236}">
                <a16:creationId xmlns:a16="http://schemas.microsoft.com/office/drawing/2014/main" id="{2BE43906-5279-FB66-CA3B-FB3527EA2568}"/>
              </a:ext>
            </a:extLst>
          </p:cNvPr>
          <p:cNvSpPr/>
          <p:nvPr/>
        </p:nvSpPr>
        <p:spPr>
          <a:xfrm>
            <a:off x="7027497" y="887628"/>
            <a:ext cx="4478703" cy="3608173"/>
          </a:xfrm>
          <a:custGeom>
            <a:avLst/>
            <a:gdLst/>
            <a:ahLst/>
            <a:cxnLst/>
            <a:rect l="l" t="t" r="r" b="b"/>
            <a:pathLst>
              <a:path w="7704195" h="6251211">
                <a:moveTo>
                  <a:pt x="0" y="0"/>
                </a:moveTo>
                <a:lnTo>
                  <a:pt x="7704195" y="0"/>
                </a:lnTo>
                <a:lnTo>
                  <a:pt x="7704195" y="6251211"/>
                </a:lnTo>
                <a:lnTo>
                  <a:pt x="0" y="6251211"/>
                </a:lnTo>
                <a:lnTo>
                  <a:pt x="0" y="0"/>
                </a:lnTo>
                <a:close/>
              </a:path>
            </a:pathLst>
          </a:custGeom>
          <a:blipFill>
            <a:blip r:embed="rId3"/>
            <a:stretch>
              <a:fillRect/>
            </a:stretch>
          </a:blipFill>
        </p:spPr>
        <p:txBody>
          <a:bodyPr/>
          <a:lstStyle/>
          <a:p>
            <a:endParaRPr lang="en-GB" sz="1200"/>
          </a:p>
        </p:txBody>
      </p:sp>
      <p:pic>
        <p:nvPicPr>
          <p:cNvPr id="9" name="Picture 8">
            <a:extLst>
              <a:ext uri="{FF2B5EF4-FFF2-40B4-BE49-F238E27FC236}">
                <a16:creationId xmlns:a16="http://schemas.microsoft.com/office/drawing/2014/main" id="{C39EEC81-A84C-0E43-9384-184AE3B120CC}"/>
              </a:ext>
            </a:extLst>
          </p:cNvPr>
          <p:cNvPicPr>
            <a:picLocks noChangeAspect="1"/>
          </p:cNvPicPr>
          <p:nvPr/>
        </p:nvPicPr>
        <p:blipFill>
          <a:blip r:embed="rId4"/>
          <a:stretch>
            <a:fillRect/>
          </a:stretch>
        </p:blipFill>
        <p:spPr>
          <a:xfrm>
            <a:off x="2248329" y="5816600"/>
            <a:ext cx="7874000" cy="742950"/>
          </a:xfrm>
          <a:prstGeom prst="rect">
            <a:avLst/>
          </a:prstGeom>
        </p:spPr>
      </p:pic>
    </p:spTree>
    <p:extLst>
      <p:ext uri="{BB962C8B-B14F-4D97-AF65-F5344CB8AC3E}">
        <p14:creationId xmlns:p14="http://schemas.microsoft.com/office/powerpoint/2010/main" val="322082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E8BD665C-61B9-4126-6E87-7CCBFF319B0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40" b="85508"/>
          <a:stretch/>
        </p:blipFill>
        <p:spPr>
          <a:xfrm>
            <a:off x="1769437" y="279400"/>
            <a:ext cx="8653127" cy="2209189"/>
          </a:xfrm>
          <a:prstGeom prst="rect">
            <a:avLst/>
          </a:prstGeom>
        </p:spPr>
      </p:pic>
      <p:sp>
        <p:nvSpPr>
          <p:cNvPr id="3" name="TextBox 2">
            <a:extLst>
              <a:ext uri="{FF2B5EF4-FFF2-40B4-BE49-F238E27FC236}">
                <a16:creationId xmlns:a16="http://schemas.microsoft.com/office/drawing/2014/main" id="{AC20C2F3-2D14-8667-2AF6-95EF11FD1F70}"/>
              </a:ext>
            </a:extLst>
          </p:cNvPr>
          <p:cNvSpPr txBox="1"/>
          <p:nvPr/>
        </p:nvSpPr>
        <p:spPr>
          <a:xfrm>
            <a:off x="2918315" y="2299134"/>
            <a:ext cx="6355369" cy="1364541"/>
          </a:xfrm>
          <a:prstGeom prst="rect">
            <a:avLst/>
          </a:prstGeom>
          <a:noFill/>
        </p:spPr>
        <p:txBody>
          <a:bodyPr wrap="square" rtlCol="0">
            <a:spAutoFit/>
          </a:bodyPr>
          <a:lstStyle/>
          <a:p>
            <a:pPr algn="ctr"/>
            <a:r>
              <a:rPr lang="en-GB" sz="2667" dirty="0">
                <a:solidFill>
                  <a:schemeClr val="bg1"/>
                </a:solidFill>
                <a:latin typeface="Mont Bold" panose="020B0604020202020204" charset="0"/>
              </a:rPr>
              <a:t>To </a:t>
            </a:r>
            <a:r>
              <a:rPr lang="en-GB" sz="2400" dirty="0">
                <a:solidFill>
                  <a:schemeClr val="bg1"/>
                </a:solidFill>
                <a:latin typeface="Mont Bold" panose="020B0604020202020204" charset="0"/>
              </a:rPr>
              <a:t>find out more Visit </a:t>
            </a:r>
          </a:p>
          <a:p>
            <a:pPr algn="ctr"/>
            <a:endParaRPr lang="en-GB" sz="2800" dirty="0">
              <a:solidFill>
                <a:schemeClr val="bg1"/>
              </a:solidFill>
            </a:endParaRPr>
          </a:p>
          <a:p>
            <a:pPr algn="ctr"/>
            <a:r>
              <a:rPr lang="en-GB" sz="2800" dirty="0">
                <a:solidFill>
                  <a:schemeClr val="bg1"/>
                </a:solidFill>
                <a:latin typeface="Mont Bold" panose="020B0604020202020204" charset="0"/>
              </a:rPr>
              <a:t>www.durhambusinessgrowth.co.uk</a:t>
            </a:r>
          </a:p>
        </p:txBody>
      </p:sp>
      <p:pic>
        <p:nvPicPr>
          <p:cNvPr id="6" name="Picture 5" descr="A qr code with dots&#10;&#10;AI-generated content may be incorrect.">
            <a:extLst>
              <a:ext uri="{FF2B5EF4-FFF2-40B4-BE49-F238E27FC236}">
                <a16:creationId xmlns:a16="http://schemas.microsoft.com/office/drawing/2014/main" id="{D7D9D26F-139F-554C-0967-9993A1424A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3876595"/>
            <a:ext cx="2857500" cy="2857500"/>
          </a:xfrm>
          <a:prstGeom prst="rect">
            <a:avLst/>
          </a:prstGeom>
        </p:spPr>
      </p:pic>
    </p:spTree>
    <p:extLst>
      <p:ext uri="{BB962C8B-B14F-4D97-AF65-F5344CB8AC3E}">
        <p14:creationId xmlns:p14="http://schemas.microsoft.com/office/powerpoint/2010/main" val="112975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2D1720A9-DCEB-48CC-A314-129E5A48E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13FB31-0CA4-8CDA-399B-17DBF44F849F}"/>
              </a:ext>
            </a:extLst>
          </p:cNvPr>
          <p:cNvSpPr>
            <a:spLocks noGrp="1"/>
          </p:cNvSpPr>
          <p:nvPr>
            <p:ph type="title"/>
          </p:nvPr>
        </p:nvSpPr>
        <p:spPr>
          <a:xfrm>
            <a:off x="4329264" y="447187"/>
            <a:ext cx="7052734" cy="1514300"/>
          </a:xfrm>
          <a:effectLst/>
        </p:spPr>
        <p:txBody>
          <a:bodyPr>
            <a:normAutofit/>
          </a:bodyPr>
          <a:lstStyle/>
          <a:p>
            <a:r>
              <a:rPr lang="en-GB">
                <a:solidFill>
                  <a:schemeClr val="tx1"/>
                </a:solidFill>
              </a:rPr>
              <a:t>Education panel interview with Martin Walker</a:t>
            </a:r>
          </a:p>
        </p:txBody>
      </p:sp>
      <p:pic>
        <p:nvPicPr>
          <p:cNvPr id="1038" name="Picture 14" descr="Teesside University – University Alliance">
            <a:extLst>
              <a:ext uri="{FF2B5EF4-FFF2-40B4-BE49-F238E27FC236}">
                <a16:creationId xmlns:a16="http://schemas.microsoft.com/office/drawing/2014/main" id="{A235FFCC-75FF-C19E-C0BA-16B63B0C55D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8320" y="517184"/>
            <a:ext cx="2755888" cy="1377944"/>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1028" name="Picture 4" descr="logo">
            <a:extLst>
              <a:ext uri="{FF2B5EF4-FFF2-40B4-BE49-F238E27FC236}">
                <a16:creationId xmlns:a16="http://schemas.microsoft.com/office/drawing/2014/main" id="{C73F7D79-6E53-DCC9-7204-8A11F1EF4A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005" y="2152175"/>
            <a:ext cx="2716518" cy="1377944"/>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pic>
        <p:nvPicPr>
          <p:cNvPr id="5" name="Picture 4" descr="A black and white logo&#10;&#10;AI-generated content may be incorrect.">
            <a:extLst>
              <a:ext uri="{FF2B5EF4-FFF2-40B4-BE49-F238E27FC236}">
                <a16:creationId xmlns:a16="http://schemas.microsoft.com/office/drawing/2014/main" id="{2F74064A-0E20-CC76-D368-DBC87131DD7F}"/>
              </a:ext>
            </a:extLst>
          </p:cNvPr>
          <p:cNvPicPr>
            <a:picLocks noChangeAspect="1"/>
          </p:cNvPicPr>
          <p:nvPr/>
        </p:nvPicPr>
        <p:blipFill>
          <a:blip r:embed="rId4"/>
          <a:stretch>
            <a:fillRect/>
          </a:stretch>
        </p:blipFill>
        <p:spPr>
          <a:xfrm>
            <a:off x="803694" y="5179112"/>
            <a:ext cx="2725141" cy="1041209"/>
          </a:xfrm>
          <a:prstGeom prst="roundRect">
            <a:avLst>
              <a:gd name="adj" fmla="val 3876"/>
            </a:avLst>
          </a:prstGeom>
          <a:ln>
            <a:noFill/>
          </a:ln>
          <a:effectLst/>
        </p:spPr>
      </p:pic>
      <p:pic>
        <p:nvPicPr>
          <p:cNvPr id="1026" name="Picture 2" descr="Bishop Auckland College">
            <a:extLst>
              <a:ext uri="{FF2B5EF4-FFF2-40B4-BE49-F238E27FC236}">
                <a16:creationId xmlns:a16="http://schemas.microsoft.com/office/drawing/2014/main" id="{708AE742-723C-E45A-E673-79EC966FEC0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32081" y="3787166"/>
            <a:ext cx="2668366" cy="1134899"/>
          </a:xfrm>
          <a:prstGeom prst="roundRect">
            <a:avLst>
              <a:gd name="adj" fmla="val 3876"/>
            </a:avLst>
          </a:prstGeom>
          <a:noFill/>
          <a:ln>
            <a:noFill/>
          </a:ln>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5A86116-088C-E10B-D080-ED848CDE08D2}"/>
              </a:ext>
            </a:extLst>
          </p:cNvPr>
          <p:cNvSpPr>
            <a:spLocks noGrp="1"/>
          </p:cNvSpPr>
          <p:nvPr>
            <p:ph idx="1"/>
          </p:nvPr>
        </p:nvSpPr>
        <p:spPr>
          <a:xfrm>
            <a:off x="3794234" y="2413000"/>
            <a:ext cx="8240111" cy="3632200"/>
          </a:xfrm>
          <a:effectLst/>
        </p:spPr>
        <p:txBody>
          <a:bodyPr>
            <a:normAutofit/>
          </a:bodyPr>
          <a:lstStyle/>
          <a:p>
            <a:r>
              <a:rPr lang="en-GB" sz="2000" b="1"/>
              <a:t>Dr </a:t>
            </a:r>
            <a:r>
              <a:rPr lang="en-GB" sz="2000" b="1" dirty="0"/>
              <a:t>Suzanne Hague – Teesside University</a:t>
            </a:r>
          </a:p>
          <a:p>
            <a:r>
              <a:rPr lang="en-GB" sz="2000" b="1" dirty="0"/>
              <a:t>Ian Nelson – NC Group Ltd.</a:t>
            </a:r>
          </a:p>
          <a:p>
            <a:r>
              <a:rPr lang="en-GB" sz="2000" b="1" dirty="0"/>
              <a:t>Shaun Hope – Bishop Auckland College</a:t>
            </a:r>
          </a:p>
          <a:p>
            <a:r>
              <a:rPr lang="en-GB" sz="2000" b="1" dirty="0"/>
              <a:t>Lucy Johnson – North-East Combined Authority (NECA)</a:t>
            </a:r>
          </a:p>
        </p:txBody>
      </p:sp>
    </p:spTree>
    <p:extLst>
      <p:ext uri="{BB962C8B-B14F-4D97-AF65-F5344CB8AC3E}">
        <p14:creationId xmlns:p14="http://schemas.microsoft.com/office/powerpoint/2010/main" val="3833950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3A10364-8D17-E64C-A826-AD7F92E92C1E}"/>
              </a:ext>
            </a:extLst>
          </p:cNvPr>
          <p:cNvPicPr>
            <a:picLocks/>
          </p:cNvPicPr>
          <p:nvPr>
            <p:custDataLst>
              <p:tags r:id="rId2"/>
            </p:custDataLst>
          </p:nvPr>
        </p:nvPicPr>
        <p:blipFill>
          <a:blip r:embed="rId9">
            <a:extLst>
              <a:ext uri="{96DAC541-7B7A-43D3-8B79-37D633B846F1}">
                <asvg:svgBlip xmlns:asvg="http://schemas.microsoft.com/office/drawing/2016/SVG/main" r:embed="rId10"/>
              </a:ext>
            </a:extLst>
          </a:blip>
          <a:stretch>
            <a:fillRect/>
          </a:stretch>
        </p:blipFill>
        <p:spPr>
          <a:xfrm>
            <a:off x="3901440" y="617220"/>
            <a:ext cx="1036320" cy="518160"/>
          </a:xfrm>
          <a:prstGeom prst="rect">
            <a:avLst/>
          </a:prstGeom>
        </p:spPr>
      </p:pic>
      <p:pic>
        <p:nvPicPr>
          <p:cNvPr id="5" name="Graphic 4">
            <a:extLst>
              <a:ext uri="{FF2B5EF4-FFF2-40B4-BE49-F238E27FC236}">
                <a16:creationId xmlns:a16="http://schemas.microsoft.com/office/drawing/2014/main" id="{ECCF41DE-2202-6CCD-5C46-92821975D151}"/>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1158240" y="2270760"/>
            <a:ext cx="2316480" cy="2316480"/>
          </a:xfrm>
          <a:prstGeom prst="rect">
            <a:avLst/>
          </a:prstGeom>
        </p:spPr>
      </p:pic>
      <p:sp>
        <p:nvSpPr>
          <p:cNvPr id="6" name="Rectangle 5">
            <a:extLst>
              <a:ext uri="{FF2B5EF4-FFF2-40B4-BE49-F238E27FC236}">
                <a16:creationId xmlns:a16="http://schemas.microsoft.com/office/drawing/2014/main" id="{E49C4893-2094-0D0C-74AD-B367EAEFF7D6}"/>
              </a:ext>
            </a:extLst>
          </p:cNvPr>
          <p:cNvSpPr/>
          <p:nvPr>
            <p:custDataLst>
              <p:tags r:id="rId4"/>
            </p:custDataLst>
          </p:nvPr>
        </p:nvSpPr>
        <p:spPr>
          <a:xfrm>
            <a:off x="3901440" y="2571750"/>
            <a:ext cx="7315199" cy="1714500"/>
          </a:xfrm>
          <a:prstGeom prst="rect">
            <a:avLst/>
          </a:prstGeom>
          <a:noFill/>
          <a:ln w="15875"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Do you think all children should stay in education longer?</a:t>
            </a:r>
          </a:p>
        </p:txBody>
      </p:sp>
      <p:sp>
        <p:nvSpPr>
          <p:cNvPr id="7" name="Rounded Rectangle 6">
            <a:extLst>
              <a:ext uri="{FF2B5EF4-FFF2-40B4-BE49-F238E27FC236}">
                <a16:creationId xmlns:a16="http://schemas.microsoft.com/office/drawing/2014/main" id="{45E73F57-4609-B73E-9A30-8D93BCD0A9E2}"/>
              </a:ext>
            </a:extLst>
          </p:cNvPr>
          <p:cNvSpPr/>
          <p:nvPr>
            <p:custDataLst>
              <p:tags r:id="rId5"/>
            </p:custDataLst>
          </p:nvPr>
        </p:nvSpPr>
        <p:spPr>
          <a:xfrm>
            <a:off x="6286500" y="430530"/>
            <a:ext cx="5524500" cy="891540"/>
          </a:xfrm>
          <a:prstGeom prst="roundRect">
            <a:avLst/>
          </a:prstGeom>
          <a:solidFill>
            <a:srgbClr val="F4F4F4"/>
          </a:solidFill>
          <a:ln w="15875" cap="rnd" cmpd="sng" algn="ctr">
            <a:noFill/>
            <a:prstDash val="solid"/>
          </a:ln>
          <a:effectLst/>
          <a:extLst>
            <a:ext uri="{91240B29-F687-4F45-9708-019B960494DF}">
              <a14:hiddenLine xmlns:a14="http://schemas.microsoft.com/office/drawing/2010/main" w="1587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GB" sz="2000">
                <a:solidFill>
                  <a:srgbClr val="5B5B5B"/>
                </a:solidFill>
              </a:rPr>
              <a:t>Please download and install the Slido app on all computers you use</a:t>
            </a:r>
          </a:p>
        </p:txBody>
      </p:sp>
      <p:pic>
        <p:nvPicPr>
          <p:cNvPr id="9" name="Graphic 8">
            <a:extLst>
              <a:ext uri="{FF2B5EF4-FFF2-40B4-BE49-F238E27FC236}">
                <a16:creationId xmlns:a16="http://schemas.microsoft.com/office/drawing/2014/main" id="{43C8F14F-C500-CEF3-B05B-C3C379827F87}"/>
              </a:ext>
            </a:extLst>
          </p:cNvPr>
          <p:cNvPicPr>
            <a:picLocks/>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10826048" y="577634"/>
            <a:ext cx="597332" cy="597332"/>
          </a:xfrm>
          <a:prstGeom prst="rect">
            <a:avLst/>
          </a:prstGeom>
        </p:spPr>
      </p:pic>
      <p:sp>
        <p:nvSpPr>
          <p:cNvPr id="10" name="Rectangle 9">
            <a:extLst>
              <a:ext uri="{FF2B5EF4-FFF2-40B4-BE49-F238E27FC236}">
                <a16:creationId xmlns:a16="http://schemas.microsoft.com/office/drawing/2014/main" id="{2D908187-7FFD-C4B4-6C2D-AE44A04BCA4B}"/>
              </a:ext>
            </a:extLst>
          </p:cNvPr>
          <p:cNvSpPr/>
          <p:nvPr>
            <p:custDataLst>
              <p:tags r:id="rId7"/>
            </p:custDataLst>
          </p:nvPr>
        </p:nvSpPr>
        <p:spPr>
          <a:xfrm>
            <a:off x="3901440" y="6032500"/>
            <a:ext cx="7315199" cy="518160"/>
          </a:xfrm>
          <a:prstGeom prst="rect">
            <a:avLst/>
          </a:prstGeom>
          <a:solidFill>
            <a:srgbClr val="FFFFFF"/>
          </a:solidFill>
          <a:ln w="15875" cap="rnd" cmpd="sng" algn="ctr">
            <a:noFill/>
            <a:prstDash val="solid"/>
          </a:ln>
          <a:effectLst/>
          <a:extLst>
            <a:ext uri="{91240B29-F687-4F45-9708-019B960494DF}">
              <a14:hiddenLine xmlns:a14="http://schemas.microsoft.com/office/drawing/2010/main" w="1587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GB" sz="2200" b="1">
                <a:solidFill>
                  <a:srgbClr val="5B5B5B"/>
                </a:solidFill>
              </a:rPr>
              <a:t>ⓘ</a:t>
            </a:r>
            <a:r>
              <a:rPr lang="en-GB"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18314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FD47A95-7168-A68D-5A0D-634A5BBEBF2D}"/>
              </a:ext>
            </a:extLst>
          </p:cNvPr>
          <p:cNvPicPr>
            <a:picLocks/>
          </p:cNvPicPr>
          <p:nvPr>
            <p:custDataLst>
              <p:tags r:id="rId2"/>
            </p:custDataLst>
          </p:nvPr>
        </p:nvPicPr>
        <p:blipFill>
          <a:blip r:embed="rId9">
            <a:extLst>
              <a:ext uri="{96DAC541-7B7A-43D3-8B79-37D633B846F1}">
                <asvg:svgBlip xmlns:asvg="http://schemas.microsoft.com/office/drawing/2016/SVG/main" r:embed="rId10"/>
              </a:ext>
            </a:extLst>
          </a:blip>
          <a:stretch>
            <a:fillRect/>
          </a:stretch>
        </p:blipFill>
        <p:spPr>
          <a:xfrm>
            <a:off x="3901440" y="617220"/>
            <a:ext cx="1036320" cy="518160"/>
          </a:xfrm>
          <a:prstGeom prst="rect">
            <a:avLst/>
          </a:prstGeom>
        </p:spPr>
      </p:pic>
      <p:pic>
        <p:nvPicPr>
          <p:cNvPr id="5" name="Graphic 4">
            <a:extLst>
              <a:ext uri="{FF2B5EF4-FFF2-40B4-BE49-F238E27FC236}">
                <a16:creationId xmlns:a16="http://schemas.microsoft.com/office/drawing/2014/main" id="{C94C97FD-A311-696C-51F6-74EBEDFE1FD1}"/>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1158240" y="2270760"/>
            <a:ext cx="2316480" cy="2316480"/>
          </a:xfrm>
          <a:prstGeom prst="rect">
            <a:avLst/>
          </a:prstGeom>
        </p:spPr>
      </p:pic>
      <p:sp>
        <p:nvSpPr>
          <p:cNvPr id="6" name="Rectangle 5">
            <a:extLst>
              <a:ext uri="{FF2B5EF4-FFF2-40B4-BE49-F238E27FC236}">
                <a16:creationId xmlns:a16="http://schemas.microsoft.com/office/drawing/2014/main" id="{BC7D4D6E-AAC4-70FC-91FA-35C4BA6016E8}"/>
              </a:ext>
            </a:extLst>
          </p:cNvPr>
          <p:cNvSpPr/>
          <p:nvPr>
            <p:custDataLst>
              <p:tags r:id="rId4"/>
            </p:custDataLst>
          </p:nvPr>
        </p:nvSpPr>
        <p:spPr>
          <a:xfrm>
            <a:off x="3901440" y="2571750"/>
            <a:ext cx="7315199" cy="1714500"/>
          </a:xfrm>
          <a:prstGeom prst="rect">
            <a:avLst/>
          </a:prstGeom>
          <a:noFill/>
          <a:ln w="15875"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Have you heard of LSIP - Local Skills Improvement Process?</a:t>
            </a:r>
          </a:p>
        </p:txBody>
      </p:sp>
      <p:sp>
        <p:nvSpPr>
          <p:cNvPr id="7" name="Rounded Rectangle 6">
            <a:extLst>
              <a:ext uri="{FF2B5EF4-FFF2-40B4-BE49-F238E27FC236}">
                <a16:creationId xmlns:a16="http://schemas.microsoft.com/office/drawing/2014/main" id="{2FDA0B4F-1B76-63B5-00EC-2D1355F7B5E8}"/>
              </a:ext>
            </a:extLst>
          </p:cNvPr>
          <p:cNvSpPr/>
          <p:nvPr>
            <p:custDataLst>
              <p:tags r:id="rId5"/>
            </p:custDataLst>
          </p:nvPr>
        </p:nvSpPr>
        <p:spPr>
          <a:xfrm>
            <a:off x="6286500" y="430530"/>
            <a:ext cx="5524500" cy="891540"/>
          </a:xfrm>
          <a:prstGeom prst="roundRect">
            <a:avLst/>
          </a:prstGeom>
          <a:solidFill>
            <a:srgbClr val="F4F4F4"/>
          </a:solidFill>
          <a:ln w="15875" cap="rnd" cmpd="sng" algn="ctr">
            <a:noFill/>
            <a:prstDash val="solid"/>
          </a:ln>
          <a:effectLst/>
          <a:extLst>
            <a:ext uri="{91240B29-F687-4F45-9708-019B960494DF}">
              <a14:hiddenLine xmlns:a14="http://schemas.microsoft.com/office/drawing/2010/main" w="1587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GB" sz="2000">
                <a:solidFill>
                  <a:srgbClr val="5B5B5B"/>
                </a:solidFill>
              </a:rPr>
              <a:t>Please download and install the Slido app on all computers you use</a:t>
            </a:r>
          </a:p>
        </p:txBody>
      </p:sp>
      <p:pic>
        <p:nvPicPr>
          <p:cNvPr id="9" name="Graphic 8">
            <a:extLst>
              <a:ext uri="{FF2B5EF4-FFF2-40B4-BE49-F238E27FC236}">
                <a16:creationId xmlns:a16="http://schemas.microsoft.com/office/drawing/2014/main" id="{E4F69D3C-9DD1-03DE-D7DF-831808FAE40E}"/>
              </a:ext>
            </a:extLst>
          </p:cNvPr>
          <p:cNvPicPr>
            <a:picLocks/>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10826048" y="577634"/>
            <a:ext cx="597332" cy="597332"/>
          </a:xfrm>
          <a:prstGeom prst="rect">
            <a:avLst/>
          </a:prstGeom>
        </p:spPr>
      </p:pic>
      <p:sp>
        <p:nvSpPr>
          <p:cNvPr id="10" name="Rectangle 9">
            <a:extLst>
              <a:ext uri="{FF2B5EF4-FFF2-40B4-BE49-F238E27FC236}">
                <a16:creationId xmlns:a16="http://schemas.microsoft.com/office/drawing/2014/main" id="{0138A66D-5355-5540-C505-19C36ABF6279}"/>
              </a:ext>
            </a:extLst>
          </p:cNvPr>
          <p:cNvSpPr/>
          <p:nvPr>
            <p:custDataLst>
              <p:tags r:id="rId7"/>
            </p:custDataLst>
          </p:nvPr>
        </p:nvSpPr>
        <p:spPr>
          <a:xfrm>
            <a:off x="3901440" y="6032500"/>
            <a:ext cx="7315199" cy="518160"/>
          </a:xfrm>
          <a:prstGeom prst="rect">
            <a:avLst/>
          </a:prstGeom>
          <a:solidFill>
            <a:srgbClr val="FFFFFF"/>
          </a:solidFill>
          <a:ln w="15875" cap="rnd" cmpd="sng" algn="ctr">
            <a:noFill/>
            <a:prstDash val="solid"/>
          </a:ln>
          <a:effectLst/>
          <a:extLst>
            <a:ext uri="{91240B29-F687-4F45-9708-019B960494DF}">
              <a14:hiddenLine xmlns:a14="http://schemas.microsoft.com/office/drawing/2010/main" w="1587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GB" sz="2200" b="1">
                <a:solidFill>
                  <a:srgbClr val="5B5B5B"/>
                </a:solidFill>
              </a:rPr>
              <a:t>ⓘ</a:t>
            </a:r>
            <a:r>
              <a:rPr lang="en-GB"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5243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9799F18-65D2-5D35-4888-47A6A16B745B}"/>
              </a:ext>
            </a:extLst>
          </p:cNvPr>
          <p:cNvPicPr>
            <a:picLocks/>
          </p:cNvPicPr>
          <p:nvPr>
            <p:custDataLst>
              <p:tags r:id="rId2"/>
            </p:custDataLst>
          </p:nvPr>
        </p:nvPicPr>
        <p:blipFill>
          <a:blip r:embed="rId9">
            <a:extLst>
              <a:ext uri="{96DAC541-7B7A-43D3-8B79-37D633B846F1}">
                <asvg:svgBlip xmlns:asvg="http://schemas.microsoft.com/office/drawing/2016/SVG/main" r:embed="rId10"/>
              </a:ext>
            </a:extLst>
          </a:blip>
          <a:stretch>
            <a:fillRect/>
          </a:stretch>
        </p:blipFill>
        <p:spPr>
          <a:xfrm>
            <a:off x="3901440" y="617220"/>
            <a:ext cx="1036320" cy="518160"/>
          </a:xfrm>
          <a:prstGeom prst="rect">
            <a:avLst/>
          </a:prstGeom>
        </p:spPr>
      </p:pic>
      <p:pic>
        <p:nvPicPr>
          <p:cNvPr id="5" name="Graphic 4">
            <a:extLst>
              <a:ext uri="{FF2B5EF4-FFF2-40B4-BE49-F238E27FC236}">
                <a16:creationId xmlns:a16="http://schemas.microsoft.com/office/drawing/2014/main" id="{F1D3EA7D-EC93-F0D3-EA51-F76083ED5836}"/>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1158240" y="2270760"/>
            <a:ext cx="2316480" cy="2316480"/>
          </a:xfrm>
          <a:prstGeom prst="rect">
            <a:avLst/>
          </a:prstGeom>
        </p:spPr>
      </p:pic>
      <p:sp>
        <p:nvSpPr>
          <p:cNvPr id="6" name="Rectangle 5">
            <a:extLst>
              <a:ext uri="{FF2B5EF4-FFF2-40B4-BE49-F238E27FC236}">
                <a16:creationId xmlns:a16="http://schemas.microsoft.com/office/drawing/2014/main" id="{7FA18D9A-84C2-A13E-8CB2-2770FC4444F1}"/>
              </a:ext>
            </a:extLst>
          </p:cNvPr>
          <p:cNvSpPr/>
          <p:nvPr>
            <p:custDataLst>
              <p:tags r:id="rId4"/>
            </p:custDataLst>
          </p:nvPr>
        </p:nvSpPr>
        <p:spPr>
          <a:xfrm>
            <a:off x="3901440" y="2571750"/>
            <a:ext cx="7315199" cy="1714500"/>
          </a:xfrm>
          <a:prstGeom prst="rect">
            <a:avLst/>
          </a:prstGeom>
          <a:noFill/>
          <a:ln w="15875"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dirty="0">
                <a:solidFill>
                  <a:srgbClr val="5B5B5B"/>
                </a:solidFill>
              </a:rPr>
              <a:t>Audience Q&amp;A</a:t>
            </a:r>
          </a:p>
          <a:p>
            <a:r>
              <a:rPr lang="en-GB" sz="3600" b="1" dirty="0">
                <a:solidFill>
                  <a:srgbClr val="5B5B5B"/>
                </a:solidFill>
              </a:rPr>
              <a:t>What questions do you have for the panel?</a:t>
            </a:r>
          </a:p>
        </p:txBody>
      </p:sp>
      <p:sp>
        <p:nvSpPr>
          <p:cNvPr id="7" name="Rounded Rectangle 6">
            <a:extLst>
              <a:ext uri="{FF2B5EF4-FFF2-40B4-BE49-F238E27FC236}">
                <a16:creationId xmlns:a16="http://schemas.microsoft.com/office/drawing/2014/main" id="{25D3D1A6-2AEC-0BC0-4FE8-D1EF4E5E4F5D}"/>
              </a:ext>
            </a:extLst>
          </p:cNvPr>
          <p:cNvSpPr/>
          <p:nvPr>
            <p:custDataLst>
              <p:tags r:id="rId5"/>
            </p:custDataLst>
          </p:nvPr>
        </p:nvSpPr>
        <p:spPr>
          <a:xfrm>
            <a:off x="6286500" y="430530"/>
            <a:ext cx="5524500" cy="891540"/>
          </a:xfrm>
          <a:prstGeom prst="roundRect">
            <a:avLst/>
          </a:prstGeom>
          <a:solidFill>
            <a:srgbClr val="F4F4F4"/>
          </a:solidFill>
          <a:ln w="15875" cap="rnd" cmpd="sng" algn="ctr">
            <a:noFill/>
            <a:prstDash val="solid"/>
          </a:ln>
          <a:effectLst/>
          <a:extLst>
            <a:ext uri="{91240B29-F687-4F45-9708-019B960494DF}">
              <a14:hiddenLine xmlns:a14="http://schemas.microsoft.com/office/drawing/2010/main" w="1587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GB" sz="2000">
                <a:solidFill>
                  <a:srgbClr val="5B5B5B"/>
                </a:solidFill>
              </a:rPr>
              <a:t>Please download and install the Slido app on all computers you use</a:t>
            </a:r>
          </a:p>
        </p:txBody>
      </p:sp>
      <p:pic>
        <p:nvPicPr>
          <p:cNvPr id="9" name="Graphic 8">
            <a:extLst>
              <a:ext uri="{FF2B5EF4-FFF2-40B4-BE49-F238E27FC236}">
                <a16:creationId xmlns:a16="http://schemas.microsoft.com/office/drawing/2014/main" id="{23B291C0-417D-B08D-A58D-DAD5D5905EC4}"/>
              </a:ext>
            </a:extLst>
          </p:cNvPr>
          <p:cNvPicPr>
            <a:picLocks/>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10826048" y="577634"/>
            <a:ext cx="597332" cy="597332"/>
          </a:xfrm>
          <a:prstGeom prst="rect">
            <a:avLst/>
          </a:prstGeom>
        </p:spPr>
      </p:pic>
      <p:sp>
        <p:nvSpPr>
          <p:cNvPr id="10" name="Rectangle 9">
            <a:extLst>
              <a:ext uri="{FF2B5EF4-FFF2-40B4-BE49-F238E27FC236}">
                <a16:creationId xmlns:a16="http://schemas.microsoft.com/office/drawing/2014/main" id="{59723A04-E59A-7E0F-B52A-F6FF3B20A580}"/>
              </a:ext>
            </a:extLst>
          </p:cNvPr>
          <p:cNvSpPr/>
          <p:nvPr>
            <p:custDataLst>
              <p:tags r:id="rId7"/>
            </p:custDataLst>
          </p:nvPr>
        </p:nvSpPr>
        <p:spPr>
          <a:xfrm>
            <a:off x="3901440" y="6032500"/>
            <a:ext cx="7315199" cy="518160"/>
          </a:xfrm>
          <a:prstGeom prst="rect">
            <a:avLst/>
          </a:prstGeom>
          <a:solidFill>
            <a:srgbClr val="FFFFFF"/>
          </a:solidFill>
          <a:ln w="15875" cap="rnd" cmpd="sng" algn="ctr">
            <a:noFill/>
            <a:prstDash val="solid"/>
          </a:ln>
          <a:effectLst/>
          <a:extLst>
            <a:ext uri="{91240B29-F687-4F45-9708-019B960494DF}">
              <a14:hiddenLine xmlns:a14="http://schemas.microsoft.com/office/drawing/2010/main" w="1587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85000" lnSpcReduction="10000"/>
          </a:bodyPr>
          <a:lstStyle/>
          <a:p>
            <a:r>
              <a:rPr lang="en-GB" sz="2200" b="1">
                <a:solidFill>
                  <a:srgbClr val="5B5B5B"/>
                </a:solidFill>
              </a:rPr>
              <a:t>ⓘ</a:t>
            </a:r>
            <a:r>
              <a:rPr lang="en-GB" sz="20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821624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20A18A8A-B346-E3EA-55DD-26E023A8F89C}"/>
              </a:ext>
            </a:extLst>
          </p:cNvPr>
          <p:cNvPicPr>
            <a:picLocks/>
          </p:cNvPicPr>
          <p:nvPr>
            <p:custDataLst>
              <p:tags r:id="rId2"/>
            </p:custDataLst>
          </p:nvPr>
        </p:nvPicPr>
        <p:blipFill>
          <a:blip r:embed="rId9">
            <a:extLst>
              <a:ext uri="{96DAC541-7B7A-43D3-8B79-37D633B846F1}">
                <asvg:svgBlip xmlns:asvg="http://schemas.microsoft.com/office/drawing/2016/SVG/main" r:embed="rId10"/>
              </a:ext>
            </a:extLst>
          </a:blip>
          <a:stretch>
            <a:fillRect/>
          </a:stretch>
        </p:blipFill>
        <p:spPr>
          <a:xfrm>
            <a:off x="3901440" y="617220"/>
            <a:ext cx="1036320" cy="518160"/>
          </a:xfrm>
          <a:prstGeom prst="rect">
            <a:avLst/>
          </a:prstGeom>
        </p:spPr>
      </p:pic>
      <p:pic>
        <p:nvPicPr>
          <p:cNvPr id="5" name="Graphic 4">
            <a:extLst>
              <a:ext uri="{FF2B5EF4-FFF2-40B4-BE49-F238E27FC236}">
                <a16:creationId xmlns:a16="http://schemas.microsoft.com/office/drawing/2014/main" id="{A012D29F-C0E8-92A1-FE12-1643A85B57C5}"/>
              </a:ext>
            </a:extLst>
          </p:cNvPr>
          <p:cNvPicPr>
            <a:picLocks/>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1158240" y="2270760"/>
            <a:ext cx="2316480" cy="2316480"/>
          </a:xfrm>
          <a:prstGeom prst="rect">
            <a:avLst/>
          </a:prstGeom>
        </p:spPr>
      </p:pic>
      <p:sp>
        <p:nvSpPr>
          <p:cNvPr id="6" name="Rectangle 5">
            <a:extLst>
              <a:ext uri="{FF2B5EF4-FFF2-40B4-BE49-F238E27FC236}">
                <a16:creationId xmlns:a16="http://schemas.microsoft.com/office/drawing/2014/main" id="{AC9CF67C-562A-915F-AB47-8D784D9E69DB}"/>
              </a:ext>
            </a:extLst>
          </p:cNvPr>
          <p:cNvSpPr/>
          <p:nvPr>
            <p:custDataLst>
              <p:tags r:id="rId4"/>
            </p:custDataLst>
          </p:nvPr>
        </p:nvSpPr>
        <p:spPr>
          <a:xfrm>
            <a:off x="3901440" y="2571750"/>
            <a:ext cx="7315199" cy="1714500"/>
          </a:xfrm>
          <a:prstGeom prst="rect">
            <a:avLst/>
          </a:prstGeom>
          <a:noFill/>
          <a:ln w="15875"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What is your appetite for taking on apprentices every year?</a:t>
            </a:r>
          </a:p>
        </p:txBody>
      </p:sp>
      <p:sp>
        <p:nvSpPr>
          <p:cNvPr id="7" name="Rounded Rectangle 6">
            <a:extLst>
              <a:ext uri="{FF2B5EF4-FFF2-40B4-BE49-F238E27FC236}">
                <a16:creationId xmlns:a16="http://schemas.microsoft.com/office/drawing/2014/main" id="{A50D86B0-1D61-47FD-C295-C248BE74BB23}"/>
              </a:ext>
            </a:extLst>
          </p:cNvPr>
          <p:cNvSpPr/>
          <p:nvPr>
            <p:custDataLst>
              <p:tags r:id="rId5"/>
            </p:custDataLst>
          </p:nvPr>
        </p:nvSpPr>
        <p:spPr>
          <a:xfrm>
            <a:off x="6286500" y="430530"/>
            <a:ext cx="5524500" cy="891540"/>
          </a:xfrm>
          <a:prstGeom prst="roundRect">
            <a:avLst/>
          </a:prstGeom>
          <a:solidFill>
            <a:srgbClr val="F4F4F4"/>
          </a:solidFill>
          <a:ln w="15875" cap="rnd" cmpd="sng" algn="ctr">
            <a:noFill/>
            <a:prstDash val="solid"/>
          </a:ln>
          <a:effectLst/>
          <a:extLst>
            <a:ext uri="{91240B29-F687-4F45-9708-019B960494DF}">
              <a14:hiddenLine xmlns:a14="http://schemas.microsoft.com/office/drawing/2010/main" w="1587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GB" sz="2000">
                <a:solidFill>
                  <a:srgbClr val="5B5B5B"/>
                </a:solidFill>
              </a:rPr>
              <a:t>Please download and install the Slido app on all computers you use</a:t>
            </a:r>
          </a:p>
        </p:txBody>
      </p:sp>
      <p:pic>
        <p:nvPicPr>
          <p:cNvPr id="9" name="Graphic 8">
            <a:extLst>
              <a:ext uri="{FF2B5EF4-FFF2-40B4-BE49-F238E27FC236}">
                <a16:creationId xmlns:a16="http://schemas.microsoft.com/office/drawing/2014/main" id="{2114B1FC-D84C-C994-ED15-3734F09E1260}"/>
              </a:ext>
            </a:extLst>
          </p:cNvPr>
          <p:cNvPicPr>
            <a:picLocks/>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10826048" y="577634"/>
            <a:ext cx="597332" cy="597332"/>
          </a:xfrm>
          <a:prstGeom prst="rect">
            <a:avLst/>
          </a:prstGeom>
        </p:spPr>
      </p:pic>
      <p:sp>
        <p:nvSpPr>
          <p:cNvPr id="10" name="Rectangle 9">
            <a:extLst>
              <a:ext uri="{FF2B5EF4-FFF2-40B4-BE49-F238E27FC236}">
                <a16:creationId xmlns:a16="http://schemas.microsoft.com/office/drawing/2014/main" id="{61D6E757-F4F1-1D26-AAAC-DECE3ADE406E}"/>
              </a:ext>
            </a:extLst>
          </p:cNvPr>
          <p:cNvSpPr/>
          <p:nvPr>
            <p:custDataLst>
              <p:tags r:id="rId7"/>
            </p:custDataLst>
          </p:nvPr>
        </p:nvSpPr>
        <p:spPr>
          <a:xfrm>
            <a:off x="3901440" y="6032500"/>
            <a:ext cx="7315199" cy="518160"/>
          </a:xfrm>
          <a:prstGeom prst="rect">
            <a:avLst/>
          </a:prstGeom>
          <a:solidFill>
            <a:srgbClr val="FFFFFF"/>
          </a:solidFill>
          <a:ln w="15875" cap="rnd" cmpd="sng" algn="ctr">
            <a:noFill/>
            <a:prstDash val="solid"/>
          </a:ln>
          <a:effectLst/>
          <a:extLst>
            <a:ext uri="{91240B29-F687-4F45-9708-019B960494DF}">
              <a14:hiddenLine xmlns:a14="http://schemas.microsoft.com/office/drawing/2010/main" w="15875"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GB" sz="2200" b="1">
                <a:solidFill>
                  <a:srgbClr val="5B5B5B"/>
                </a:solidFill>
              </a:rPr>
              <a:t>ⓘ</a:t>
            </a:r>
            <a:r>
              <a:rPr lang="en-GB"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3653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D8B14-F458-24F2-0A39-19E4889E96B6}"/>
              </a:ext>
            </a:extLst>
          </p:cNvPr>
          <p:cNvSpPr>
            <a:spLocks noGrp="1"/>
          </p:cNvSpPr>
          <p:nvPr>
            <p:ph type="title"/>
          </p:nvPr>
        </p:nvSpPr>
        <p:spPr/>
        <p:txBody>
          <a:bodyPr/>
          <a:lstStyle/>
          <a:p>
            <a:pPr algn="ctr"/>
            <a:r>
              <a:rPr lang="en-GB" dirty="0"/>
              <a:t>Make Your Mark Awards 2025</a:t>
            </a:r>
            <a:br>
              <a:rPr lang="en-GB" dirty="0"/>
            </a:br>
            <a:r>
              <a:rPr lang="en-GB" dirty="0"/>
              <a:t>Hardwick Hall – 8</a:t>
            </a:r>
            <a:r>
              <a:rPr lang="en-GB" baseline="30000" dirty="0"/>
              <a:t>th</a:t>
            </a:r>
            <a:r>
              <a:rPr lang="en-GB" dirty="0"/>
              <a:t> May</a:t>
            </a:r>
          </a:p>
        </p:txBody>
      </p:sp>
      <p:pic>
        <p:nvPicPr>
          <p:cNvPr id="4" name="Picture 3" descr="Several logos of various companies&#10;&#10;AI-generated content may be incorrect.">
            <a:extLst>
              <a:ext uri="{FF2B5EF4-FFF2-40B4-BE49-F238E27FC236}">
                <a16:creationId xmlns:a16="http://schemas.microsoft.com/office/drawing/2014/main" id="{33F8D2F1-43CD-8C1B-E3A0-34E0044B17CF}"/>
              </a:ext>
            </a:extLst>
          </p:cNvPr>
          <p:cNvPicPr>
            <a:picLocks noChangeAspect="1"/>
          </p:cNvPicPr>
          <p:nvPr/>
        </p:nvPicPr>
        <p:blipFill>
          <a:blip r:embed="rId2"/>
          <a:stretch>
            <a:fillRect/>
          </a:stretch>
        </p:blipFill>
        <p:spPr>
          <a:xfrm>
            <a:off x="2209799" y="2249582"/>
            <a:ext cx="7772400" cy="4310457"/>
          </a:xfrm>
          <a:prstGeom prst="rect">
            <a:avLst/>
          </a:prstGeom>
        </p:spPr>
      </p:pic>
    </p:spTree>
    <p:extLst>
      <p:ext uri="{BB962C8B-B14F-4D97-AF65-F5344CB8AC3E}">
        <p14:creationId xmlns:p14="http://schemas.microsoft.com/office/powerpoint/2010/main" val="73995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01907A-BF04-440F-BA0D-49BC96273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698B7C3-CEF5-5F14-55BC-1617871671E4}"/>
              </a:ext>
            </a:extLst>
          </p:cNvPr>
          <p:cNvPicPr>
            <a:picLocks noChangeAspect="1"/>
          </p:cNvPicPr>
          <p:nvPr/>
        </p:nvPicPr>
        <p:blipFill>
          <a:blip r:embed="rId2"/>
          <a:srcRect l="4743" t="3503" r="5410" b="7160"/>
          <a:stretch/>
        </p:blipFill>
        <p:spPr>
          <a:xfrm>
            <a:off x="0" y="0"/>
            <a:ext cx="5034889" cy="6858000"/>
          </a:xfrm>
          <a:prstGeom prst="rect">
            <a:avLst/>
          </a:prstGeom>
        </p:spPr>
      </p:pic>
      <p:pic>
        <p:nvPicPr>
          <p:cNvPr id="2" name="Picture 1">
            <a:extLst>
              <a:ext uri="{FF2B5EF4-FFF2-40B4-BE49-F238E27FC236}">
                <a16:creationId xmlns:a16="http://schemas.microsoft.com/office/drawing/2014/main" id="{1C4DD26E-4942-1BCD-56AD-CF039BBFC377}"/>
              </a:ext>
            </a:extLst>
          </p:cNvPr>
          <p:cNvPicPr>
            <a:picLocks noChangeAspect="1"/>
          </p:cNvPicPr>
          <p:nvPr/>
        </p:nvPicPr>
        <p:blipFill>
          <a:blip r:embed="rId3"/>
          <a:stretch>
            <a:fillRect/>
          </a:stretch>
        </p:blipFill>
        <p:spPr>
          <a:xfrm>
            <a:off x="5755944" y="0"/>
            <a:ext cx="5715000" cy="2374900"/>
          </a:xfrm>
          <a:prstGeom prst="rect">
            <a:avLst/>
          </a:prstGeom>
        </p:spPr>
      </p:pic>
      <p:sp>
        <p:nvSpPr>
          <p:cNvPr id="4" name="TextBox 3">
            <a:extLst>
              <a:ext uri="{FF2B5EF4-FFF2-40B4-BE49-F238E27FC236}">
                <a16:creationId xmlns:a16="http://schemas.microsoft.com/office/drawing/2014/main" id="{7475B50D-D3AE-4AC3-0278-B7174A220D3F}"/>
              </a:ext>
            </a:extLst>
          </p:cNvPr>
          <p:cNvSpPr txBox="1"/>
          <p:nvPr/>
        </p:nvSpPr>
        <p:spPr>
          <a:xfrm>
            <a:off x="5189517" y="2374900"/>
            <a:ext cx="6733309" cy="4524315"/>
          </a:xfrm>
          <a:prstGeom prst="rect">
            <a:avLst/>
          </a:prstGeom>
          <a:noFill/>
        </p:spPr>
        <p:txBody>
          <a:bodyPr wrap="square" rtlCol="0">
            <a:spAutoFit/>
          </a:bodyPr>
          <a:lstStyle/>
          <a:p>
            <a:pPr algn="l"/>
            <a:r>
              <a:rPr lang="en-GB" sz="1800" b="1" i="1" u="none" strike="noStrike" dirty="0">
                <a:effectLst/>
                <a:latin typeface="Aptos" panose="020B0004020202020204" pitchFamily="34" charset="0"/>
              </a:rPr>
              <a:t>Work Package Opportunities:</a:t>
            </a:r>
            <a:endParaRPr lang="en-GB" sz="1800" b="0" i="0" u="none" strike="noStrike" dirty="0">
              <a:effectLst/>
              <a:latin typeface="Aptos" panose="020B0004020202020204" pitchFamily="34" charset="0"/>
            </a:endParaRPr>
          </a:p>
          <a:p>
            <a:pPr algn="l">
              <a:buFont typeface="Arial" panose="020B0604020202020204" pitchFamily="34" charset="0"/>
              <a:buChar char="•"/>
            </a:pPr>
            <a:r>
              <a:rPr lang="en-GB" sz="1800" b="1" i="1" u="none" strike="noStrike" dirty="0">
                <a:effectLst/>
                <a:latin typeface="Aptos" panose="020B0004020202020204" pitchFamily="34" charset="0"/>
              </a:rPr>
              <a:t>Blinds</a:t>
            </a:r>
            <a:endParaRPr lang="en-GB" sz="1800" b="0" i="0" u="none" strike="noStrike" dirty="0">
              <a:effectLst/>
              <a:latin typeface="Aptos" panose="020B0004020202020204" pitchFamily="34" charset="0"/>
            </a:endParaRPr>
          </a:p>
          <a:p>
            <a:pPr algn="l">
              <a:buFont typeface="Arial" panose="020B0604020202020204" pitchFamily="34" charset="0"/>
              <a:buChar char="•"/>
            </a:pPr>
            <a:r>
              <a:rPr lang="en-GB" sz="1800" b="1" i="1" u="none" strike="noStrike" dirty="0">
                <a:effectLst/>
                <a:latin typeface="Aptos" panose="020B0004020202020204" pitchFamily="34" charset="0"/>
              </a:rPr>
              <a:t>Decoration</a:t>
            </a:r>
            <a:endParaRPr lang="en-GB" sz="1800" b="0" i="0" u="none" strike="noStrike" dirty="0">
              <a:effectLst/>
              <a:latin typeface="Aptos" panose="020B0004020202020204" pitchFamily="34" charset="0"/>
            </a:endParaRPr>
          </a:p>
          <a:p>
            <a:pPr algn="l">
              <a:buFont typeface="Arial" panose="020B0604020202020204" pitchFamily="34" charset="0"/>
              <a:buChar char="•"/>
            </a:pPr>
            <a:r>
              <a:rPr lang="en-GB" sz="1800" b="1" i="1" u="none" strike="noStrike" dirty="0">
                <a:effectLst/>
                <a:latin typeface="Aptos" panose="020B0004020202020204" pitchFamily="34" charset="0"/>
              </a:rPr>
              <a:t>Mastic</a:t>
            </a:r>
            <a:endParaRPr lang="en-GB" sz="1800" b="0" i="0" u="none" strike="noStrike" dirty="0">
              <a:effectLst/>
              <a:latin typeface="Aptos" panose="020B0004020202020204" pitchFamily="34" charset="0"/>
            </a:endParaRPr>
          </a:p>
          <a:p>
            <a:pPr algn="l">
              <a:buFont typeface="Arial" panose="020B0604020202020204" pitchFamily="34" charset="0"/>
              <a:buChar char="•"/>
            </a:pPr>
            <a:r>
              <a:rPr lang="en-GB" sz="1800" b="1" i="1" u="none" strike="noStrike" dirty="0">
                <a:effectLst/>
                <a:latin typeface="Aptos" panose="020B0004020202020204" pitchFamily="34" charset="0"/>
              </a:rPr>
              <a:t>Cleaning</a:t>
            </a:r>
            <a:endParaRPr lang="en-GB" sz="1800" b="0" i="0" u="none" strike="noStrike" dirty="0">
              <a:effectLst/>
              <a:latin typeface="Aptos" panose="020B0004020202020204" pitchFamily="34" charset="0"/>
            </a:endParaRPr>
          </a:p>
          <a:p>
            <a:pPr algn="l">
              <a:buFont typeface="Arial" panose="020B0604020202020204" pitchFamily="34" charset="0"/>
              <a:buChar char="•"/>
            </a:pPr>
            <a:r>
              <a:rPr lang="en-GB" sz="1800" b="1" i="1" u="none" strike="noStrike" dirty="0">
                <a:effectLst/>
                <a:latin typeface="Aptos" panose="020B0004020202020204" pitchFamily="34" charset="0"/>
              </a:rPr>
              <a:t>Fire Stopping</a:t>
            </a:r>
            <a:endParaRPr lang="en-GB" sz="1800" b="0" i="0" u="none" strike="noStrike" dirty="0">
              <a:effectLst/>
              <a:latin typeface="Aptos" panose="020B0004020202020204" pitchFamily="34" charset="0"/>
            </a:endParaRPr>
          </a:p>
          <a:p>
            <a:pPr algn="l">
              <a:buFont typeface="Arial" panose="020B0604020202020204" pitchFamily="34" charset="0"/>
              <a:buChar char="•"/>
            </a:pPr>
            <a:r>
              <a:rPr lang="en-GB" sz="1800" b="1" i="1" u="none" strike="noStrike" dirty="0">
                <a:effectLst/>
                <a:latin typeface="Aptos" panose="020B0004020202020204" pitchFamily="34" charset="0"/>
              </a:rPr>
              <a:t>Plaster/Internal Walls/Partitions</a:t>
            </a:r>
            <a:endParaRPr lang="en-GB" sz="1800" b="0" i="0" u="none" strike="noStrike" dirty="0">
              <a:effectLst/>
              <a:latin typeface="Aptos" panose="020B0004020202020204" pitchFamily="34" charset="0"/>
            </a:endParaRPr>
          </a:p>
          <a:p>
            <a:pPr algn="l">
              <a:buFont typeface="Arial" panose="020B0604020202020204" pitchFamily="34" charset="0"/>
              <a:buChar char="•"/>
            </a:pPr>
            <a:r>
              <a:rPr lang="en-GB" sz="1800" b="1" i="1" u="none" strike="noStrike" dirty="0">
                <a:effectLst/>
                <a:latin typeface="Aptos" panose="020B0004020202020204" pitchFamily="34" charset="0"/>
              </a:rPr>
              <a:t>Landscaping</a:t>
            </a:r>
            <a:endParaRPr lang="en-GB" sz="1800" b="0" i="0" u="none" strike="noStrike" dirty="0">
              <a:effectLst/>
              <a:latin typeface="Aptos" panose="020B0004020202020204" pitchFamily="34" charset="0"/>
            </a:endParaRPr>
          </a:p>
          <a:p>
            <a:pPr algn="l">
              <a:buFont typeface="Arial" panose="020B0604020202020204" pitchFamily="34" charset="0"/>
              <a:buChar char="•"/>
            </a:pPr>
            <a:r>
              <a:rPr lang="en-GB" sz="1800" b="1" i="1" u="none" strike="noStrike" dirty="0">
                <a:effectLst/>
                <a:latin typeface="Aptos" panose="020B0004020202020204" pitchFamily="34" charset="0"/>
              </a:rPr>
              <a:t>Fencing</a:t>
            </a:r>
            <a:endParaRPr lang="en-GB" sz="1800" b="0" i="0" u="none" strike="noStrike" dirty="0">
              <a:effectLst/>
              <a:latin typeface="Aptos" panose="020B0004020202020204" pitchFamily="34" charset="0"/>
            </a:endParaRPr>
          </a:p>
          <a:p>
            <a:pPr algn="l">
              <a:buFont typeface="Arial" panose="020B0604020202020204" pitchFamily="34" charset="0"/>
              <a:buChar char="•"/>
            </a:pPr>
            <a:r>
              <a:rPr lang="en-GB" sz="1800" b="1" i="1" u="none" strike="noStrike" dirty="0">
                <a:effectLst/>
                <a:latin typeface="Aptos" panose="020B0004020202020204" pitchFamily="34" charset="0"/>
              </a:rPr>
              <a:t>External Doors and Shutters</a:t>
            </a:r>
            <a:endParaRPr lang="en-GB" sz="1800" b="0" i="0" u="none" strike="noStrike" dirty="0">
              <a:effectLst/>
              <a:latin typeface="Aptos" panose="020B0004020202020204" pitchFamily="34" charset="0"/>
            </a:endParaRPr>
          </a:p>
          <a:p>
            <a:pPr algn="l"/>
            <a:r>
              <a:rPr lang="en-GB" sz="1800" b="1" i="1" u="none" strike="noStrike" dirty="0">
                <a:effectLst/>
                <a:latin typeface="Aptos" panose="020B0004020202020204" pitchFamily="34" charset="0"/>
              </a:rPr>
              <a:t> </a:t>
            </a:r>
            <a:endParaRPr lang="en-GB" sz="1800" b="0" i="0" u="none" strike="noStrike" dirty="0">
              <a:effectLst/>
              <a:latin typeface="Aptos" panose="020B0004020202020204" pitchFamily="34" charset="0"/>
            </a:endParaRPr>
          </a:p>
          <a:p>
            <a:pPr algn="l"/>
            <a:r>
              <a:rPr lang="en-GB" sz="1800" b="1" i="1" u="none" strike="noStrike" dirty="0">
                <a:effectLst/>
                <a:latin typeface="Aptos" panose="020B0004020202020204" pitchFamily="34" charset="0"/>
              </a:rPr>
              <a:t>If you would like to find out more details, or register interest in any of the packages above, please contact Euan Granger (Supply Chain Manager, North East &amp; Cumbria) at </a:t>
            </a:r>
            <a:r>
              <a:rPr lang="en-GB" sz="1800" b="1" i="1" u="sng" strike="noStrike" dirty="0">
                <a:effectLst/>
                <a:latin typeface="Aptos" panose="020B0004020202020204" pitchFamily="34" charset="0"/>
                <a:hlinkClick r:id="rId4" tooltip="mailto:euan.granger@morgansindall.com">
                  <a:extLst>
                    <a:ext uri="{A12FA001-AC4F-418D-AE19-62706E023703}">
                      <ahyp:hlinkClr xmlns:ahyp="http://schemas.microsoft.com/office/drawing/2018/hyperlinkcolor" val="tx"/>
                    </a:ext>
                  </a:extLst>
                </a:hlinkClick>
              </a:rPr>
              <a:t>euan.granger@morgansindall.com</a:t>
            </a:r>
            <a:r>
              <a:rPr lang="en-GB" sz="1800" b="1" i="1" u="none" strike="noStrike" dirty="0">
                <a:effectLst/>
                <a:latin typeface="Aptos" panose="020B0004020202020204" pitchFamily="34" charset="0"/>
              </a:rPr>
              <a:t>.</a:t>
            </a:r>
            <a:endParaRPr lang="en-GB" sz="1800" b="0" i="0" u="none" strike="noStrike" dirty="0">
              <a:effectLst/>
              <a:latin typeface="Aptos" panose="020B0004020202020204" pitchFamily="34" charset="0"/>
            </a:endParaRPr>
          </a:p>
          <a:p>
            <a:endParaRPr lang="en-GB" dirty="0"/>
          </a:p>
        </p:txBody>
      </p:sp>
      <p:pic>
        <p:nvPicPr>
          <p:cNvPr id="1026" name="Picture 2" descr="Thrive Leisure Logo">
            <a:extLst>
              <a:ext uri="{FF2B5EF4-FFF2-40B4-BE49-F238E27FC236}">
                <a16:creationId xmlns:a16="http://schemas.microsoft.com/office/drawing/2014/main" id="{1FE1F328-DB71-ED17-E8C2-30D712F81C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109" y="2994643"/>
            <a:ext cx="4432209" cy="86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3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2588"/>
            <a:ext cx="12192000" cy="2330824"/>
          </a:xfrm>
        </p:spPr>
        <p:txBody>
          <a:bodyPr/>
          <a:lstStyle/>
          <a:p>
            <a:pPr algn="ctr"/>
            <a:r>
              <a:rPr lang="en-US" dirty="0">
                <a:hlinkClick r:id="rId2"/>
              </a:rPr>
              <a:t>hello@aycliffebusinesspark.co.uk</a:t>
            </a:r>
            <a:br>
              <a:rPr lang="en-US" dirty="0"/>
            </a:br>
            <a:br>
              <a:rPr lang="en-US" dirty="0"/>
            </a:br>
            <a:r>
              <a:rPr lang="en-US" dirty="0"/>
              <a:t>Sponsorship, Good News stories, “On the Map” </a:t>
            </a:r>
          </a:p>
        </p:txBody>
      </p:sp>
      <p:sp>
        <p:nvSpPr>
          <p:cNvPr id="3" name="Subtitle 2"/>
          <p:cNvSpPr>
            <a:spLocks noGrp="1"/>
          </p:cNvSpPr>
          <p:nvPr>
            <p:ph type="subTitle" idx="1"/>
          </p:nvPr>
        </p:nvSpPr>
        <p:spPr>
          <a:xfrm>
            <a:off x="810001" y="5280847"/>
            <a:ext cx="10572000" cy="958588"/>
          </a:xfrm>
        </p:spPr>
        <p:txBody>
          <a:bodyPr>
            <a:noAutofit/>
          </a:bodyPr>
          <a:lstStyle/>
          <a:p>
            <a:pPr algn="ctr"/>
            <a:r>
              <a:rPr lang="en-US" sz="6000" b="1" dirty="0"/>
              <a:t>Please check your Junk!!</a:t>
            </a:r>
          </a:p>
          <a:p>
            <a:pPr algn="ctr"/>
            <a:endParaRPr lang="en-US" sz="6000" b="1" dirty="0"/>
          </a:p>
        </p:txBody>
      </p:sp>
    </p:spTree>
    <p:extLst>
      <p:ext uri="{BB962C8B-B14F-4D97-AF65-F5344CB8AC3E}">
        <p14:creationId xmlns:p14="http://schemas.microsoft.com/office/powerpoint/2010/main" val="185097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2129791" y="1449147"/>
            <a:ext cx="7932420" cy="2784276"/>
          </a:xfrm>
          <a:prstGeom prst="rect">
            <a:avLst/>
          </a:prstGeom>
        </p:spPr>
      </p:pic>
      <p:sp>
        <p:nvSpPr>
          <p:cNvPr id="12" name="Title 11"/>
          <p:cNvSpPr>
            <a:spLocks noGrp="1"/>
          </p:cNvSpPr>
          <p:nvPr>
            <p:ph type="ctrTitle"/>
          </p:nvPr>
        </p:nvSpPr>
        <p:spPr>
          <a:xfrm>
            <a:off x="810001" y="5234940"/>
            <a:ext cx="10572000" cy="1074420"/>
          </a:xfrm>
        </p:spPr>
        <p:txBody>
          <a:bodyPr/>
          <a:lstStyle/>
          <a:p>
            <a:pPr algn="ctr"/>
            <a:r>
              <a:rPr lang="en-US" sz="4400" b="0">
                <a:latin typeface="Mars Extended" charset="0"/>
                <a:ea typeface="Mars Extended" charset="0"/>
                <a:cs typeface="Mars Extended" charset="0"/>
              </a:rPr>
              <a:t>Welcome to our ABP Community Breakfast</a:t>
            </a:r>
            <a:endParaRPr lang="en-US" sz="4400" b="0" dirty="0">
              <a:latin typeface="Mars Extended" charset="0"/>
              <a:ea typeface="Mars Extended" charset="0"/>
              <a:cs typeface="Mars Extended" charset="0"/>
            </a:endParaRPr>
          </a:p>
        </p:txBody>
      </p:sp>
    </p:spTree>
    <p:extLst>
      <p:ext uri="{BB962C8B-B14F-4D97-AF65-F5344CB8AC3E}">
        <p14:creationId xmlns:p14="http://schemas.microsoft.com/office/powerpoint/2010/main" val="1445962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60AB2-CB92-EBCB-F1EB-315241C71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51D7FE-FB8C-76DC-3148-BCCF116D9A6D}"/>
              </a:ext>
            </a:extLst>
          </p:cNvPr>
          <p:cNvSpPr>
            <a:spLocks noGrp="1"/>
          </p:cNvSpPr>
          <p:nvPr>
            <p:ph type="ctrTitle"/>
          </p:nvPr>
        </p:nvSpPr>
        <p:spPr>
          <a:xfrm>
            <a:off x="0" y="1882588"/>
            <a:ext cx="12192000" cy="2330824"/>
          </a:xfrm>
        </p:spPr>
        <p:txBody>
          <a:bodyPr/>
          <a:lstStyle/>
          <a:p>
            <a:pPr algn="ctr"/>
            <a:r>
              <a:rPr lang="en-US" dirty="0"/>
              <a:t>Thank you for joining us!</a:t>
            </a:r>
            <a:br>
              <a:rPr lang="en-US" dirty="0"/>
            </a:br>
            <a:br>
              <a:rPr lang="en-US" dirty="0"/>
            </a:br>
            <a:r>
              <a:rPr lang="en-US" dirty="0"/>
              <a:t>save the date...</a:t>
            </a:r>
          </a:p>
        </p:txBody>
      </p:sp>
      <p:sp>
        <p:nvSpPr>
          <p:cNvPr id="3" name="Subtitle 2">
            <a:extLst>
              <a:ext uri="{FF2B5EF4-FFF2-40B4-BE49-F238E27FC236}">
                <a16:creationId xmlns:a16="http://schemas.microsoft.com/office/drawing/2014/main" id="{1A9115A4-833B-02BE-B78C-4BF781488A48}"/>
              </a:ext>
            </a:extLst>
          </p:cNvPr>
          <p:cNvSpPr>
            <a:spLocks noGrp="1"/>
          </p:cNvSpPr>
          <p:nvPr>
            <p:ph type="subTitle" idx="1"/>
          </p:nvPr>
        </p:nvSpPr>
        <p:spPr>
          <a:xfrm>
            <a:off x="468062" y="5449012"/>
            <a:ext cx="11255875" cy="958588"/>
          </a:xfrm>
        </p:spPr>
        <p:txBody>
          <a:bodyPr>
            <a:noAutofit/>
          </a:bodyPr>
          <a:lstStyle/>
          <a:p>
            <a:pPr algn="ctr"/>
            <a:r>
              <a:rPr lang="en-US" sz="6000" b="1" dirty="0"/>
              <a:t>Friday 23</a:t>
            </a:r>
            <a:r>
              <a:rPr lang="en-US" sz="6000" b="1" baseline="30000" dirty="0"/>
              <a:t>rd</a:t>
            </a:r>
            <a:r>
              <a:rPr lang="en-US" sz="6000" b="1" dirty="0"/>
              <a:t> May - 8am – 10am</a:t>
            </a:r>
          </a:p>
          <a:p>
            <a:pPr algn="ctr"/>
            <a:endParaRPr lang="en-US" sz="6000" b="1" dirty="0"/>
          </a:p>
        </p:txBody>
      </p:sp>
    </p:spTree>
    <p:extLst>
      <p:ext uri="{BB962C8B-B14F-4D97-AF65-F5344CB8AC3E}">
        <p14:creationId xmlns:p14="http://schemas.microsoft.com/office/powerpoint/2010/main" val="384208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42F3A034-9404-E0F6-9164-A7A01352C585}"/>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4400"/>
              <a:t>Today’s primary sponsors</a:t>
            </a:r>
          </a:p>
        </p:txBody>
      </p:sp>
      <p:sp>
        <p:nvSpPr>
          <p:cNvPr id="3" name="Content Placeholder 2">
            <a:extLst>
              <a:ext uri="{FF2B5EF4-FFF2-40B4-BE49-F238E27FC236}">
                <a16:creationId xmlns:a16="http://schemas.microsoft.com/office/drawing/2014/main" id="{79BC20C7-DFA9-AF50-F575-2F7F200ECDA2}"/>
              </a:ext>
            </a:extLst>
          </p:cNvPr>
          <p:cNvSpPr>
            <a:spLocks noGrp="1"/>
          </p:cNvSpPr>
          <p:nvPr>
            <p:ph sz="half" idx="1"/>
          </p:nvPr>
        </p:nvSpPr>
        <p:spPr>
          <a:xfrm>
            <a:off x="810001" y="5280847"/>
            <a:ext cx="3211393" cy="938056"/>
          </a:xfrm>
          <a:effectLst/>
        </p:spPr>
        <p:txBody>
          <a:bodyPr vert="horz" lIns="91440" tIns="45720" rIns="91440" bIns="45720" rtlCol="0" anchor="t">
            <a:normAutofit/>
          </a:bodyPr>
          <a:lstStyle/>
          <a:p>
            <a:pPr marL="0" indent="0">
              <a:buNone/>
            </a:pPr>
            <a:r>
              <a:rPr lang="en-US" dirty="0"/>
              <a:t>Welcome - &amp; thank you!</a:t>
            </a:r>
          </a:p>
        </p:txBody>
      </p:sp>
      <p:sp>
        <p:nvSpPr>
          <p:cNvPr id="15" name="Rectangle 14">
            <a:extLst>
              <a:ext uri="{FF2B5EF4-FFF2-40B4-BE49-F238E27FC236}">
                <a16:creationId xmlns:a16="http://schemas.microsoft.com/office/drawing/2014/main" id="{6383B6F6-E8E8-4C9B-BEDE-6E743086F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4">
            <a:extLst>
              <a:ext uri="{FF2B5EF4-FFF2-40B4-BE49-F238E27FC236}">
                <a16:creationId xmlns:a16="http://schemas.microsoft.com/office/drawing/2014/main" id="{4E45A778-B5BB-477D-BEE9-D874E8DCD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Bishop Auckland College">
            <a:extLst>
              <a:ext uri="{FF2B5EF4-FFF2-40B4-BE49-F238E27FC236}">
                <a16:creationId xmlns:a16="http://schemas.microsoft.com/office/drawing/2014/main" id="{57CB45A0-BEAC-33D6-D89F-0690FABC7E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11035" y="1731915"/>
            <a:ext cx="2724939" cy="11589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black and white logo&#10;&#10;AI-generated content may be incorrect.">
            <a:extLst>
              <a:ext uri="{FF2B5EF4-FFF2-40B4-BE49-F238E27FC236}">
                <a16:creationId xmlns:a16="http://schemas.microsoft.com/office/drawing/2014/main" id="{F14C4A06-E0A5-D89D-BBAB-0287BE2B8B61}"/>
              </a:ext>
            </a:extLst>
          </p:cNvPr>
          <p:cNvPicPr>
            <a:picLocks noChangeAspect="1"/>
          </p:cNvPicPr>
          <p:nvPr/>
        </p:nvPicPr>
        <p:blipFill>
          <a:blip r:embed="rId3"/>
          <a:stretch>
            <a:fillRect/>
          </a:stretch>
        </p:blipFill>
        <p:spPr>
          <a:xfrm>
            <a:off x="8501865" y="1790623"/>
            <a:ext cx="2726022" cy="1041546"/>
          </a:xfrm>
          <a:prstGeom prst="rect">
            <a:avLst/>
          </a:prstGeom>
        </p:spPr>
      </p:pic>
      <p:pic>
        <p:nvPicPr>
          <p:cNvPr id="6" name="Picture 4" descr="logo">
            <a:extLst>
              <a:ext uri="{FF2B5EF4-FFF2-40B4-BE49-F238E27FC236}">
                <a16:creationId xmlns:a16="http://schemas.microsoft.com/office/drawing/2014/main" id="{609F7286-893D-72B7-A6DA-BA3B7EDBE58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11062" y="3832301"/>
            <a:ext cx="2724912" cy="1382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Teesside University – University Alliance">
            <a:extLst>
              <a:ext uri="{FF2B5EF4-FFF2-40B4-BE49-F238E27FC236}">
                <a16:creationId xmlns:a16="http://schemas.microsoft.com/office/drawing/2014/main" id="{F93CBE31-A4CC-5A0A-FF4E-456E4037CC2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93274" y="3842167"/>
            <a:ext cx="2724939" cy="136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9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2129791" y="1449147"/>
            <a:ext cx="7932420" cy="2784276"/>
          </a:xfrm>
          <a:prstGeom prst="rect">
            <a:avLst/>
          </a:prstGeom>
        </p:spPr>
      </p:pic>
      <p:sp>
        <p:nvSpPr>
          <p:cNvPr id="12" name="Title 11"/>
          <p:cNvSpPr>
            <a:spLocks noGrp="1"/>
          </p:cNvSpPr>
          <p:nvPr>
            <p:ph type="ctrTitle"/>
          </p:nvPr>
        </p:nvSpPr>
        <p:spPr>
          <a:xfrm>
            <a:off x="810001" y="5234940"/>
            <a:ext cx="10572000" cy="1074420"/>
          </a:xfrm>
        </p:spPr>
        <p:txBody>
          <a:bodyPr/>
          <a:lstStyle/>
          <a:p>
            <a:pPr algn="ctr"/>
            <a:r>
              <a:rPr lang="en-US" sz="4400" b="0" dirty="0">
                <a:latin typeface="Mars Extended" charset="0"/>
                <a:ea typeface="Mars Extended" charset="0"/>
                <a:cs typeface="Mars Extended" charset="0"/>
              </a:rPr>
              <a:t>Good News and Great Service</a:t>
            </a:r>
          </a:p>
        </p:txBody>
      </p:sp>
      <p:pic>
        <p:nvPicPr>
          <p:cNvPr id="2" name="Picture 4">
            <a:extLst>
              <a:ext uri="{FF2B5EF4-FFF2-40B4-BE49-F238E27FC236}">
                <a16:creationId xmlns:a16="http://schemas.microsoft.com/office/drawing/2014/main" id="{871C42C9-CEE3-14BA-7AB6-860482E6E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006" y="378145"/>
            <a:ext cx="2494973" cy="8388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RMS Recruitment &amp; HR Specialists">
            <a:extLst>
              <a:ext uri="{FF2B5EF4-FFF2-40B4-BE49-F238E27FC236}">
                <a16:creationId xmlns:a16="http://schemas.microsoft.com/office/drawing/2014/main" id="{1549185B-D626-90AD-2DFC-3E13042D1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001" y="548640"/>
            <a:ext cx="1403451" cy="668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7AD74BD6-8E0E-BE5A-A6BC-A4705929E0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6818" y="559740"/>
            <a:ext cx="2868493" cy="60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21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flipV="1">
            <a:off x="2129791" y="1449147"/>
            <a:ext cx="7932420" cy="2784276"/>
          </a:xfrm>
          <a:prstGeom prst="rect">
            <a:avLst/>
          </a:prstGeom>
        </p:spPr>
      </p:pic>
      <p:sp>
        <p:nvSpPr>
          <p:cNvPr id="12" name="Title 11"/>
          <p:cNvSpPr>
            <a:spLocks noGrp="1"/>
          </p:cNvSpPr>
          <p:nvPr>
            <p:ph type="ctrTitle"/>
          </p:nvPr>
        </p:nvSpPr>
        <p:spPr>
          <a:xfrm>
            <a:off x="810001" y="5234940"/>
            <a:ext cx="10572000" cy="1074420"/>
          </a:xfrm>
        </p:spPr>
        <p:txBody>
          <a:bodyPr/>
          <a:lstStyle/>
          <a:p>
            <a:pPr algn="ctr"/>
            <a:r>
              <a:rPr lang="en-US" sz="4400" b="0" dirty="0">
                <a:latin typeface="Mars Extended" charset="0"/>
                <a:ea typeface="Mars Extended" charset="0"/>
                <a:cs typeface="Mars Extended" charset="0"/>
              </a:rPr>
              <a:t>Updates</a:t>
            </a:r>
          </a:p>
        </p:txBody>
      </p:sp>
      <p:pic>
        <p:nvPicPr>
          <p:cNvPr id="1028" name="Picture 4" descr="OPCC Logo">
            <a:extLst>
              <a:ext uri="{FF2B5EF4-FFF2-40B4-BE49-F238E27FC236}">
                <a16:creationId xmlns:a16="http://schemas.microsoft.com/office/drawing/2014/main" id="{42060ED8-C795-1038-23CC-2B2D01A77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83" y="0"/>
            <a:ext cx="1953795" cy="14481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1">
            <a:extLst>
              <a:ext uri="{FF2B5EF4-FFF2-40B4-BE49-F238E27FC236}">
                <a16:creationId xmlns:a16="http://schemas.microsoft.com/office/drawing/2014/main" id="{96FC49E6-AC03-90A5-2E0C-EB50479E2C4A}"/>
              </a:ext>
            </a:extLst>
          </p:cNvPr>
          <p:cNvSpPr txBox="1">
            <a:spLocks/>
          </p:cNvSpPr>
          <p:nvPr/>
        </p:nvSpPr>
        <p:spPr>
          <a:xfrm>
            <a:off x="167592" y="1551763"/>
            <a:ext cx="2574175" cy="107442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b="0" dirty="0">
                <a:latin typeface="Mars Extended" charset="0"/>
                <a:ea typeface="Mars Extended" charset="0"/>
                <a:cs typeface="Mars Extended" charset="0"/>
              </a:rPr>
              <a:t>BPACT</a:t>
            </a:r>
          </a:p>
          <a:p>
            <a:pPr algn="ctr"/>
            <a:r>
              <a:rPr lang="en-GB" sz="1400" b="0" i="0" u="none" strike="noStrike" dirty="0">
                <a:solidFill>
                  <a:srgbClr val="000000"/>
                </a:solidFill>
                <a:effectLst/>
                <a:latin typeface="Lato" panose="020F0502020204030204" pitchFamily="34" charset="0"/>
              </a:rPr>
              <a:t>Businesses, Police and Communities Together</a:t>
            </a:r>
            <a:endParaRPr lang="en-US" sz="4400" b="0" dirty="0">
              <a:latin typeface="Mars Extended" charset="0"/>
              <a:ea typeface="Mars Extended" charset="0"/>
              <a:cs typeface="Mars Extended" charset="0"/>
            </a:endParaRPr>
          </a:p>
        </p:txBody>
      </p:sp>
      <p:pic>
        <p:nvPicPr>
          <p:cNvPr id="1030" name="Picture 6" descr="Ferryhill School">
            <a:extLst>
              <a:ext uri="{FF2B5EF4-FFF2-40B4-BE49-F238E27FC236}">
                <a16:creationId xmlns:a16="http://schemas.microsoft.com/office/drawing/2014/main" id="{5F3E7C3C-1048-C200-D1F1-173D10382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6559" y="563056"/>
            <a:ext cx="2540000"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yclive Festival">
            <a:extLst>
              <a:ext uri="{FF2B5EF4-FFF2-40B4-BE49-F238E27FC236}">
                <a16:creationId xmlns:a16="http://schemas.microsoft.com/office/drawing/2014/main" id="{38E8FCA1-1373-B545-FE40-71604510FD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0733" y="23494"/>
            <a:ext cx="3050533" cy="14011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340F50-101C-BB0C-40D7-5AF819DA2DD7}"/>
              </a:ext>
            </a:extLst>
          </p:cNvPr>
          <p:cNvSpPr txBox="1"/>
          <p:nvPr/>
        </p:nvSpPr>
        <p:spPr>
          <a:xfrm>
            <a:off x="9406559" y="-83275"/>
            <a:ext cx="2695698" cy="646331"/>
          </a:xfrm>
          <a:prstGeom prst="rect">
            <a:avLst/>
          </a:prstGeom>
          <a:noFill/>
        </p:spPr>
        <p:txBody>
          <a:bodyPr wrap="square">
            <a:spAutoFit/>
          </a:bodyPr>
          <a:lstStyle/>
          <a:p>
            <a:pPr algn="ctr"/>
            <a:r>
              <a:rPr lang="en-GB" sz="1800" u="sng" dirty="0">
                <a:solidFill>
                  <a:schemeClr val="bg1"/>
                </a:solidFill>
                <a:effectLst/>
                <a:highlight>
                  <a:srgbClr val="FFFF00"/>
                </a:highlight>
                <a:latin typeface="Arial" panose="020B0604020202020204" pitchFamily="34" charset="0"/>
                <a:ea typeface="Arial" panose="020B0604020202020204" pitchFamily="34" charset="0"/>
                <a:hlinkClick r:id="rId6">
                  <a:extLst>
                    <a:ext uri="{A12FA001-AC4F-418D-AE19-62706E023703}">
                      <ahyp:hlinkClr xmlns:ahyp="http://schemas.microsoft.com/office/drawing/2018/hyperlinkcolor" val="tx"/>
                    </a:ext>
                  </a:extLst>
                </a:hlinkClick>
              </a:rPr>
              <a:t>careers@ferryhill.school</a:t>
            </a:r>
            <a:endParaRPr lang="en-GB" sz="1800" u="sng" dirty="0">
              <a:solidFill>
                <a:schemeClr val="bg1"/>
              </a:solidFill>
              <a:effectLst/>
              <a:highlight>
                <a:srgbClr val="FFFF00"/>
              </a:highlight>
              <a:latin typeface="Arial" panose="020B0604020202020204" pitchFamily="34" charset="0"/>
              <a:ea typeface="Arial" panose="020B0604020202020204" pitchFamily="34" charset="0"/>
            </a:endParaRPr>
          </a:p>
          <a:p>
            <a:pPr algn="ctr"/>
            <a:r>
              <a:rPr lang="en-GB" u="sng" dirty="0">
                <a:solidFill>
                  <a:srgbClr val="0000FF"/>
                </a:solidFill>
                <a:highlight>
                  <a:srgbClr val="FFFF00"/>
                </a:highlight>
                <a:latin typeface="Arial" panose="020B0604020202020204" pitchFamily="34" charset="0"/>
              </a:rPr>
              <a:t>23</a:t>
            </a:r>
            <a:r>
              <a:rPr lang="en-GB" u="sng" baseline="30000" dirty="0">
                <a:solidFill>
                  <a:srgbClr val="0000FF"/>
                </a:solidFill>
                <a:highlight>
                  <a:srgbClr val="FFFF00"/>
                </a:highlight>
                <a:latin typeface="Arial" panose="020B0604020202020204" pitchFamily="34" charset="0"/>
              </a:rPr>
              <a:t>rd</a:t>
            </a:r>
            <a:r>
              <a:rPr lang="en-GB" u="sng" dirty="0">
                <a:solidFill>
                  <a:srgbClr val="0000FF"/>
                </a:solidFill>
                <a:highlight>
                  <a:srgbClr val="FFFF00"/>
                </a:highlight>
                <a:latin typeface="Arial" panose="020B0604020202020204" pitchFamily="34" charset="0"/>
              </a:rPr>
              <a:t> – 27</a:t>
            </a:r>
            <a:r>
              <a:rPr lang="en-GB" u="sng" baseline="30000" dirty="0">
                <a:solidFill>
                  <a:srgbClr val="0000FF"/>
                </a:solidFill>
                <a:highlight>
                  <a:srgbClr val="FFFF00"/>
                </a:highlight>
                <a:latin typeface="Arial" panose="020B0604020202020204" pitchFamily="34" charset="0"/>
              </a:rPr>
              <a:t>th</a:t>
            </a:r>
            <a:r>
              <a:rPr lang="en-GB" u="sng" dirty="0">
                <a:solidFill>
                  <a:srgbClr val="0000FF"/>
                </a:solidFill>
                <a:highlight>
                  <a:srgbClr val="FFFF00"/>
                </a:highlight>
                <a:latin typeface="Arial" panose="020B0604020202020204" pitchFamily="34" charset="0"/>
              </a:rPr>
              <a:t> June</a:t>
            </a:r>
            <a:r>
              <a:rPr lang="en-GB" dirty="0">
                <a:effectLst/>
                <a:highlight>
                  <a:srgbClr val="FFFF00"/>
                </a:highlight>
              </a:rPr>
              <a:t> </a:t>
            </a:r>
            <a:endParaRPr lang="en-GB" dirty="0">
              <a:highlight>
                <a:srgbClr val="FFFF00"/>
              </a:highlight>
            </a:endParaRPr>
          </a:p>
        </p:txBody>
      </p:sp>
    </p:spTree>
    <p:extLst>
      <p:ext uri="{BB962C8B-B14F-4D97-AF65-F5344CB8AC3E}">
        <p14:creationId xmlns:p14="http://schemas.microsoft.com/office/powerpoint/2010/main" val="742690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F5D672B3-59BF-6870-5B64-20D748EAB1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40" b="85508"/>
          <a:stretch/>
        </p:blipFill>
        <p:spPr>
          <a:xfrm>
            <a:off x="1769436" y="651189"/>
            <a:ext cx="8653127" cy="2209189"/>
          </a:xfrm>
          <a:prstGeom prst="rect">
            <a:avLst/>
          </a:prstGeom>
        </p:spPr>
      </p:pic>
      <p:pic>
        <p:nvPicPr>
          <p:cNvPr id="6" name="Picture 5">
            <a:extLst>
              <a:ext uri="{FF2B5EF4-FFF2-40B4-BE49-F238E27FC236}">
                <a16:creationId xmlns:a16="http://schemas.microsoft.com/office/drawing/2014/main" id="{AAEEC0DF-1B73-2B04-F4D5-BA98D10D005F}"/>
              </a:ext>
            </a:extLst>
          </p:cNvPr>
          <p:cNvPicPr>
            <a:picLocks noChangeAspect="1"/>
          </p:cNvPicPr>
          <p:nvPr/>
        </p:nvPicPr>
        <p:blipFill>
          <a:blip r:embed="rId3"/>
          <a:stretch>
            <a:fillRect/>
          </a:stretch>
        </p:blipFill>
        <p:spPr>
          <a:xfrm>
            <a:off x="2248329" y="5816600"/>
            <a:ext cx="7874000" cy="742950"/>
          </a:xfrm>
          <a:prstGeom prst="rect">
            <a:avLst/>
          </a:prstGeom>
        </p:spPr>
      </p:pic>
      <p:sp>
        <p:nvSpPr>
          <p:cNvPr id="2" name="TextBox 1">
            <a:extLst>
              <a:ext uri="{FF2B5EF4-FFF2-40B4-BE49-F238E27FC236}">
                <a16:creationId xmlns:a16="http://schemas.microsoft.com/office/drawing/2014/main" id="{E3D465DC-1E75-61B1-2FAD-52A769A0399F}"/>
              </a:ext>
            </a:extLst>
          </p:cNvPr>
          <p:cNvSpPr txBox="1"/>
          <p:nvPr/>
        </p:nvSpPr>
        <p:spPr>
          <a:xfrm>
            <a:off x="2315829" y="3415159"/>
            <a:ext cx="7560338" cy="1692771"/>
          </a:xfrm>
          <a:prstGeom prst="rect">
            <a:avLst/>
          </a:prstGeom>
          <a:noFill/>
        </p:spPr>
        <p:txBody>
          <a:bodyPr wrap="none" rtlCol="0">
            <a:spAutoFit/>
          </a:bodyPr>
          <a:lstStyle/>
          <a:p>
            <a:pPr algn="ctr"/>
            <a:r>
              <a:rPr lang="en-GB" sz="4000" b="1" dirty="0">
                <a:solidFill>
                  <a:schemeClr val="bg1"/>
                </a:solidFill>
                <a:latin typeface="Mont Bold"/>
              </a:rPr>
              <a:t>Chris Perry  </a:t>
            </a:r>
          </a:p>
          <a:p>
            <a:pPr algn="ctr"/>
            <a:r>
              <a:rPr lang="en-GB" sz="3200" dirty="0">
                <a:solidFill>
                  <a:schemeClr val="bg1"/>
                </a:solidFill>
                <a:latin typeface="Mont Bold"/>
              </a:rPr>
              <a:t>Business Engagement and Account Manager</a:t>
            </a:r>
          </a:p>
          <a:p>
            <a:pPr algn="ctr"/>
            <a:r>
              <a:rPr lang="en-GB" sz="3200" dirty="0">
                <a:solidFill>
                  <a:schemeClr val="bg1"/>
                </a:solidFill>
                <a:latin typeface="Mont Bold"/>
              </a:rPr>
              <a:t>Business Durham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5" name="Group 5"/>
          <p:cNvGrpSpPr/>
          <p:nvPr/>
        </p:nvGrpSpPr>
        <p:grpSpPr>
          <a:xfrm rot="5400000">
            <a:off x="1414178" y="-143255"/>
            <a:ext cx="632065" cy="1882075"/>
            <a:chOff x="0" y="0"/>
            <a:chExt cx="1264130" cy="3764150"/>
          </a:xfrm>
        </p:grpSpPr>
        <p:sp>
          <p:nvSpPr>
            <p:cNvPr id="6" name="TextBox 6"/>
            <p:cNvSpPr txBox="1"/>
            <p:nvPr/>
          </p:nvSpPr>
          <p:spPr>
            <a:xfrm rot="16200000">
              <a:off x="-805328" y="2245052"/>
              <a:ext cx="2627828" cy="410368"/>
            </a:xfrm>
            <a:prstGeom prst="rect">
              <a:avLst/>
            </a:prstGeom>
          </p:spPr>
          <p:txBody>
            <a:bodyPr lIns="0" tIns="0" rIns="0" bIns="0" rtlCol="0" anchor="t">
              <a:spAutoFit/>
            </a:bodyPr>
            <a:lstStyle/>
            <a:p>
              <a:pPr>
                <a:lnSpc>
                  <a:spcPts val="798"/>
                </a:lnSpc>
              </a:pPr>
              <a:r>
                <a:rPr lang="en-US" sz="745" spc="19">
                  <a:solidFill>
                    <a:srgbClr val="0F2530"/>
                  </a:solidFill>
                  <a:latin typeface="Montserrat Extra-Bold"/>
                </a:rPr>
                <a:t>DURHAM BUSINESS</a:t>
              </a:r>
            </a:p>
            <a:p>
              <a:pPr>
                <a:lnSpc>
                  <a:spcPts val="798"/>
                </a:lnSpc>
              </a:pPr>
              <a:endParaRPr lang="en-US" sz="745" spc="19">
                <a:solidFill>
                  <a:srgbClr val="0F2530"/>
                </a:solidFill>
                <a:latin typeface="Montserrat Extra-Bold"/>
              </a:endParaRPr>
            </a:p>
          </p:txBody>
        </p:sp>
        <p:sp>
          <p:nvSpPr>
            <p:cNvPr id="7" name="Freeform 7"/>
            <p:cNvSpPr/>
            <p:nvPr/>
          </p:nvSpPr>
          <p:spPr>
            <a:xfrm rot="-5400000">
              <a:off x="274399" y="-97319"/>
              <a:ext cx="712957" cy="1036639"/>
            </a:xfrm>
            <a:custGeom>
              <a:avLst/>
              <a:gdLst/>
              <a:ahLst/>
              <a:cxnLst/>
              <a:rect l="l" t="t" r="r" b="b"/>
              <a:pathLst>
                <a:path w="712957" h="1036639">
                  <a:moveTo>
                    <a:pt x="0" y="0"/>
                  </a:moveTo>
                  <a:lnTo>
                    <a:pt x="712956" y="0"/>
                  </a:lnTo>
                  <a:lnTo>
                    <a:pt x="712956" y="1036639"/>
                  </a:lnTo>
                  <a:lnTo>
                    <a:pt x="0" y="10366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sz="1200"/>
            </a:p>
          </p:txBody>
        </p:sp>
        <p:sp>
          <p:nvSpPr>
            <p:cNvPr id="8" name="Freeform 8"/>
            <p:cNvSpPr/>
            <p:nvPr/>
          </p:nvSpPr>
          <p:spPr>
            <a:xfrm rot="-5400000">
              <a:off x="274399" y="355841"/>
              <a:ext cx="712957" cy="1036639"/>
            </a:xfrm>
            <a:custGeom>
              <a:avLst/>
              <a:gdLst/>
              <a:ahLst/>
              <a:cxnLst/>
              <a:rect l="l" t="t" r="r" b="b"/>
              <a:pathLst>
                <a:path w="712957" h="1036639">
                  <a:moveTo>
                    <a:pt x="0" y="0"/>
                  </a:moveTo>
                  <a:lnTo>
                    <a:pt x="712956" y="0"/>
                  </a:lnTo>
                  <a:lnTo>
                    <a:pt x="712956" y="1036638"/>
                  </a:lnTo>
                  <a:lnTo>
                    <a:pt x="0" y="10366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sz="1200"/>
            </a:p>
          </p:txBody>
        </p:sp>
        <p:grpSp>
          <p:nvGrpSpPr>
            <p:cNvPr id="9" name="Group 9"/>
            <p:cNvGrpSpPr/>
            <p:nvPr/>
          </p:nvGrpSpPr>
          <p:grpSpPr>
            <a:xfrm>
              <a:off x="591108" y="0"/>
              <a:ext cx="79538" cy="1230638"/>
              <a:chOff x="0" y="0"/>
              <a:chExt cx="83151" cy="1286546"/>
            </a:xfrm>
          </p:grpSpPr>
          <p:sp>
            <p:nvSpPr>
              <p:cNvPr id="10" name="Freeform 10"/>
              <p:cNvSpPr/>
              <p:nvPr/>
            </p:nvSpPr>
            <p:spPr>
              <a:xfrm>
                <a:off x="0" y="0"/>
                <a:ext cx="83151" cy="1286546"/>
              </a:xfrm>
              <a:custGeom>
                <a:avLst/>
                <a:gdLst/>
                <a:ahLst/>
                <a:cxnLst/>
                <a:rect l="l" t="t" r="r" b="b"/>
                <a:pathLst>
                  <a:path w="83151" h="1286546">
                    <a:moveTo>
                      <a:pt x="0" y="0"/>
                    </a:moveTo>
                    <a:lnTo>
                      <a:pt x="83151" y="0"/>
                    </a:lnTo>
                    <a:lnTo>
                      <a:pt x="83151" y="1286546"/>
                    </a:lnTo>
                    <a:lnTo>
                      <a:pt x="0" y="1286546"/>
                    </a:lnTo>
                    <a:close/>
                  </a:path>
                </a:pathLst>
              </a:custGeom>
              <a:solidFill>
                <a:srgbClr val="FFFFFF"/>
              </a:solidFill>
            </p:spPr>
            <p:txBody>
              <a:bodyPr/>
              <a:lstStyle/>
              <a:p>
                <a:endParaRPr lang="en-GB" sz="1200"/>
              </a:p>
            </p:txBody>
          </p:sp>
          <p:sp>
            <p:nvSpPr>
              <p:cNvPr id="11" name="TextBox 11"/>
              <p:cNvSpPr txBox="1"/>
              <p:nvPr/>
            </p:nvSpPr>
            <p:spPr>
              <a:xfrm>
                <a:off x="0" y="-9525"/>
                <a:ext cx="812800" cy="822325"/>
              </a:xfrm>
              <a:prstGeom prst="rect">
                <a:avLst/>
              </a:prstGeom>
            </p:spPr>
            <p:txBody>
              <a:bodyPr lIns="33867" tIns="33867" rIns="33867" bIns="33867" rtlCol="0" anchor="ctr"/>
              <a:lstStyle/>
              <a:p>
                <a:pPr algn="ctr">
                  <a:lnSpc>
                    <a:spcPts val="839"/>
                  </a:lnSpc>
                </a:pPr>
                <a:endParaRPr sz="1200"/>
              </a:p>
            </p:txBody>
          </p:sp>
        </p:grpSp>
        <p:grpSp>
          <p:nvGrpSpPr>
            <p:cNvPr id="12" name="Group 12"/>
            <p:cNvGrpSpPr/>
            <p:nvPr/>
          </p:nvGrpSpPr>
          <p:grpSpPr>
            <a:xfrm>
              <a:off x="966727" y="371213"/>
              <a:ext cx="297403" cy="901363"/>
              <a:chOff x="0" y="0"/>
              <a:chExt cx="310914" cy="942312"/>
            </a:xfrm>
          </p:grpSpPr>
          <p:sp>
            <p:nvSpPr>
              <p:cNvPr id="13" name="Freeform 13"/>
              <p:cNvSpPr/>
              <p:nvPr/>
            </p:nvSpPr>
            <p:spPr>
              <a:xfrm>
                <a:off x="0" y="0"/>
                <a:ext cx="310914" cy="942312"/>
              </a:xfrm>
              <a:custGeom>
                <a:avLst/>
                <a:gdLst/>
                <a:ahLst/>
                <a:cxnLst/>
                <a:rect l="l" t="t" r="r" b="b"/>
                <a:pathLst>
                  <a:path w="310914" h="942312">
                    <a:moveTo>
                      <a:pt x="0" y="0"/>
                    </a:moveTo>
                    <a:lnTo>
                      <a:pt x="310914" y="0"/>
                    </a:lnTo>
                    <a:lnTo>
                      <a:pt x="310914" y="942312"/>
                    </a:lnTo>
                    <a:lnTo>
                      <a:pt x="0" y="942312"/>
                    </a:lnTo>
                    <a:close/>
                  </a:path>
                </a:pathLst>
              </a:custGeom>
              <a:solidFill>
                <a:srgbClr val="FFFFFF"/>
              </a:solidFill>
            </p:spPr>
            <p:txBody>
              <a:bodyPr/>
              <a:lstStyle/>
              <a:p>
                <a:endParaRPr lang="en-GB" sz="1200"/>
              </a:p>
            </p:txBody>
          </p:sp>
          <p:sp>
            <p:nvSpPr>
              <p:cNvPr id="14" name="TextBox 14"/>
              <p:cNvSpPr txBox="1"/>
              <p:nvPr/>
            </p:nvSpPr>
            <p:spPr>
              <a:xfrm>
                <a:off x="0" y="-9525"/>
                <a:ext cx="812800" cy="822325"/>
              </a:xfrm>
              <a:prstGeom prst="rect">
                <a:avLst/>
              </a:prstGeom>
            </p:spPr>
            <p:txBody>
              <a:bodyPr lIns="33867" tIns="33867" rIns="33867" bIns="33867" rtlCol="0" anchor="ctr"/>
              <a:lstStyle/>
              <a:p>
                <a:pPr algn="ctr">
                  <a:lnSpc>
                    <a:spcPts val="839"/>
                  </a:lnSpc>
                </a:pPr>
                <a:endParaRPr sz="1200"/>
              </a:p>
            </p:txBody>
          </p:sp>
        </p:grpSp>
        <p:grpSp>
          <p:nvGrpSpPr>
            <p:cNvPr id="15" name="Group 15"/>
            <p:cNvGrpSpPr/>
            <p:nvPr/>
          </p:nvGrpSpPr>
          <p:grpSpPr>
            <a:xfrm>
              <a:off x="0" y="371213"/>
              <a:ext cx="297403" cy="901363"/>
              <a:chOff x="0" y="0"/>
              <a:chExt cx="310914" cy="942312"/>
            </a:xfrm>
          </p:grpSpPr>
          <p:sp>
            <p:nvSpPr>
              <p:cNvPr id="16" name="Freeform 16"/>
              <p:cNvSpPr/>
              <p:nvPr/>
            </p:nvSpPr>
            <p:spPr>
              <a:xfrm>
                <a:off x="0" y="0"/>
                <a:ext cx="310914" cy="942312"/>
              </a:xfrm>
              <a:custGeom>
                <a:avLst/>
                <a:gdLst/>
                <a:ahLst/>
                <a:cxnLst/>
                <a:rect l="l" t="t" r="r" b="b"/>
                <a:pathLst>
                  <a:path w="310914" h="942312">
                    <a:moveTo>
                      <a:pt x="0" y="0"/>
                    </a:moveTo>
                    <a:lnTo>
                      <a:pt x="310914" y="0"/>
                    </a:lnTo>
                    <a:lnTo>
                      <a:pt x="310914" y="942312"/>
                    </a:lnTo>
                    <a:lnTo>
                      <a:pt x="0" y="942312"/>
                    </a:lnTo>
                    <a:close/>
                  </a:path>
                </a:pathLst>
              </a:custGeom>
              <a:solidFill>
                <a:srgbClr val="FFFFFF"/>
              </a:solidFill>
            </p:spPr>
            <p:txBody>
              <a:bodyPr/>
              <a:lstStyle/>
              <a:p>
                <a:endParaRPr lang="en-GB" sz="1200"/>
              </a:p>
            </p:txBody>
          </p:sp>
          <p:sp>
            <p:nvSpPr>
              <p:cNvPr id="17" name="TextBox 17"/>
              <p:cNvSpPr txBox="1"/>
              <p:nvPr/>
            </p:nvSpPr>
            <p:spPr>
              <a:xfrm>
                <a:off x="0" y="-9525"/>
                <a:ext cx="812800" cy="822325"/>
              </a:xfrm>
              <a:prstGeom prst="rect">
                <a:avLst/>
              </a:prstGeom>
            </p:spPr>
            <p:txBody>
              <a:bodyPr lIns="33867" tIns="33867" rIns="33867" bIns="33867" rtlCol="0" anchor="ctr"/>
              <a:lstStyle/>
              <a:p>
                <a:pPr algn="ctr">
                  <a:lnSpc>
                    <a:spcPts val="839"/>
                  </a:lnSpc>
                </a:pPr>
                <a:endParaRPr sz="1200"/>
              </a:p>
            </p:txBody>
          </p:sp>
        </p:grpSp>
      </p:grpSp>
      <p:sp>
        <p:nvSpPr>
          <p:cNvPr id="18" name="Freeform 18"/>
          <p:cNvSpPr/>
          <p:nvPr/>
        </p:nvSpPr>
        <p:spPr>
          <a:xfrm>
            <a:off x="6589228" y="797189"/>
            <a:ext cx="4878865" cy="3741810"/>
          </a:xfrm>
          <a:custGeom>
            <a:avLst/>
            <a:gdLst/>
            <a:ahLst/>
            <a:cxnLst/>
            <a:rect l="l" t="t" r="r" b="b"/>
            <a:pathLst>
              <a:path w="8689898" h="6538114">
                <a:moveTo>
                  <a:pt x="0" y="0"/>
                </a:moveTo>
                <a:lnTo>
                  <a:pt x="8689898" y="0"/>
                </a:lnTo>
                <a:lnTo>
                  <a:pt x="8689898" y="6538114"/>
                </a:lnTo>
                <a:lnTo>
                  <a:pt x="0" y="6538114"/>
                </a:lnTo>
                <a:lnTo>
                  <a:pt x="0" y="0"/>
                </a:lnTo>
                <a:close/>
              </a:path>
            </a:pathLst>
          </a:custGeom>
          <a:blipFill>
            <a:blip r:embed="rId6"/>
            <a:stretch>
              <a:fillRect/>
            </a:stretch>
          </a:blipFill>
        </p:spPr>
        <p:txBody>
          <a:bodyPr/>
          <a:lstStyle/>
          <a:p>
            <a:endParaRPr lang="en-GB" sz="1200"/>
          </a:p>
        </p:txBody>
      </p:sp>
      <p:sp>
        <p:nvSpPr>
          <p:cNvPr id="19" name="TextBox 19"/>
          <p:cNvSpPr txBox="1"/>
          <p:nvPr/>
        </p:nvSpPr>
        <p:spPr>
          <a:xfrm>
            <a:off x="768681" y="1539266"/>
            <a:ext cx="4944253" cy="577081"/>
          </a:xfrm>
          <a:prstGeom prst="rect">
            <a:avLst/>
          </a:prstGeom>
        </p:spPr>
        <p:txBody>
          <a:bodyPr lIns="0" tIns="0" rIns="0" bIns="0" rtlCol="0" anchor="t">
            <a:spAutoFit/>
          </a:bodyPr>
          <a:lstStyle/>
          <a:p>
            <a:pPr>
              <a:lnSpc>
                <a:spcPts val="4506"/>
              </a:lnSpc>
            </a:pPr>
            <a:endParaRPr lang="en-US" sz="4134" dirty="0">
              <a:solidFill>
                <a:srgbClr val="0F2530"/>
              </a:solidFill>
              <a:latin typeface="Mont Bold"/>
            </a:endParaRPr>
          </a:p>
        </p:txBody>
      </p:sp>
      <p:sp>
        <p:nvSpPr>
          <p:cNvPr id="20" name="TextBox 20"/>
          <p:cNvSpPr txBox="1"/>
          <p:nvPr/>
        </p:nvSpPr>
        <p:spPr>
          <a:xfrm>
            <a:off x="789173" y="3098281"/>
            <a:ext cx="3921237" cy="1025922"/>
          </a:xfrm>
          <a:prstGeom prst="rect">
            <a:avLst/>
          </a:prstGeom>
        </p:spPr>
        <p:txBody>
          <a:bodyPr wrap="square" lIns="0" tIns="0" rIns="0" bIns="0" rtlCol="0" anchor="t">
            <a:spAutoFit/>
          </a:bodyPr>
          <a:lstStyle/>
          <a:p>
            <a:pPr>
              <a:lnSpc>
                <a:spcPts val="1598"/>
              </a:lnSpc>
            </a:pPr>
            <a:r>
              <a:rPr lang="en-GB" sz="1466" dirty="0">
                <a:solidFill>
                  <a:srgbClr val="000000"/>
                </a:solidFill>
                <a:latin typeface="Montserrat"/>
              </a:rPr>
              <a:t>Durham Business Growth will help you to achieve your productivity and growth aspirations through our dedicated team of experts who are here to help you unlock the full potential of your business.</a:t>
            </a:r>
            <a:endParaRPr lang="en-US" sz="1466" dirty="0">
              <a:solidFill>
                <a:srgbClr val="000000"/>
              </a:solidFill>
              <a:latin typeface="Montserrat"/>
            </a:endParaRPr>
          </a:p>
        </p:txBody>
      </p:sp>
      <p:sp>
        <p:nvSpPr>
          <p:cNvPr id="21" name="Freeform 21"/>
          <p:cNvSpPr/>
          <p:nvPr/>
        </p:nvSpPr>
        <p:spPr>
          <a:xfrm>
            <a:off x="768681" y="575614"/>
            <a:ext cx="2068506" cy="582131"/>
          </a:xfrm>
          <a:custGeom>
            <a:avLst/>
            <a:gdLst/>
            <a:ahLst/>
            <a:cxnLst/>
            <a:rect l="l" t="t" r="r" b="b"/>
            <a:pathLst>
              <a:path w="3102759" h="873197">
                <a:moveTo>
                  <a:pt x="0" y="0"/>
                </a:moveTo>
                <a:lnTo>
                  <a:pt x="3102759" y="0"/>
                </a:lnTo>
                <a:lnTo>
                  <a:pt x="3102759" y="873197"/>
                </a:lnTo>
                <a:lnTo>
                  <a:pt x="0" y="873197"/>
                </a:lnTo>
                <a:lnTo>
                  <a:pt x="0" y="0"/>
                </a:lnTo>
                <a:close/>
              </a:path>
            </a:pathLst>
          </a:custGeom>
          <a:blipFill>
            <a:blip r:embed="rId7"/>
            <a:stretch>
              <a:fillRect/>
            </a:stretch>
          </a:blipFill>
        </p:spPr>
        <p:txBody>
          <a:bodyPr/>
          <a:lstStyle/>
          <a:p>
            <a:endParaRPr lang="en-GB" sz="1200"/>
          </a:p>
        </p:txBody>
      </p:sp>
      <p:sp>
        <p:nvSpPr>
          <p:cNvPr id="23" name="TextBox 6">
            <a:extLst>
              <a:ext uri="{FF2B5EF4-FFF2-40B4-BE49-F238E27FC236}">
                <a16:creationId xmlns:a16="http://schemas.microsoft.com/office/drawing/2014/main" id="{0AA13DD4-0486-D88C-CD65-FD9346B866AB}"/>
              </a:ext>
            </a:extLst>
          </p:cNvPr>
          <p:cNvSpPr txBox="1"/>
          <p:nvPr/>
        </p:nvSpPr>
        <p:spPr>
          <a:xfrm>
            <a:off x="768681" y="1539265"/>
            <a:ext cx="4717719" cy="1107996"/>
          </a:xfrm>
          <a:prstGeom prst="rect">
            <a:avLst/>
          </a:prstGeom>
        </p:spPr>
        <p:txBody>
          <a:bodyPr wrap="square" lIns="0" tIns="0" rIns="0" bIns="0" rtlCol="0" anchor="t">
            <a:spAutoFit/>
          </a:bodyPr>
          <a:lstStyle/>
          <a:p>
            <a:r>
              <a:rPr lang="en-GB" sz="2400" dirty="0">
                <a:solidFill>
                  <a:srgbClr val="0F2530"/>
                </a:solidFill>
                <a:latin typeface="Mont Bold"/>
              </a:rPr>
              <a:t>Helping you generate </a:t>
            </a:r>
          </a:p>
          <a:p>
            <a:r>
              <a:rPr lang="en-GB" sz="2400" dirty="0">
                <a:solidFill>
                  <a:srgbClr val="6DBF4E"/>
                </a:solidFill>
                <a:latin typeface="Mont Bold"/>
              </a:rPr>
              <a:t>higher profits </a:t>
            </a:r>
            <a:r>
              <a:rPr lang="en-GB" sz="2400" dirty="0">
                <a:solidFill>
                  <a:srgbClr val="0F2530"/>
                </a:solidFill>
                <a:latin typeface="Mont Bold"/>
              </a:rPr>
              <a:t>&amp; </a:t>
            </a:r>
            <a:r>
              <a:rPr lang="en-GB" sz="2400" dirty="0">
                <a:solidFill>
                  <a:srgbClr val="6DBF4E"/>
                </a:solidFill>
                <a:latin typeface="Mont Bold"/>
              </a:rPr>
              <a:t>faster growth </a:t>
            </a:r>
            <a:r>
              <a:rPr lang="en-GB" sz="2400" dirty="0">
                <a:solidFill>
                  <a:srgbClr val="0F2530"/>
                </a:solidFill>
                <a:latin typeface="Mont Bold"/>
              </a:rPr>
              <a:t>through better productivity.</a:t>
            </a:r>
            <a:endParaRPr lang="en-US" sz="2400" dirty="0">
              <a:solidFill>
                <a:srgbClr val="0F2530"/>
              </a:solidFill>
              <a:latin typeface="Mont Bold"/>
            </a:endParaRPr>
          </a:p>
        </p:txBody>
      </p:sp>
      <p:pic>
        <p:nvPicPr>
          <p:cNvPr id="24" name="Picture 23">
            <a:extLst>
              <a:ext uri="{FF2B5EF4-FFF2-40B4-BE49-F238E27FC236}">
                <a16:creationId xmlns:a16="http://schemas.microsoft.com/office/drawing/2014/main" id="{CE235FE1-B389-0181-A288-11F73CC951F3}"/>
              </a:ext>
            </a:extLst>
          </p:cNvPr>
          <p:cNvPicPr>
            <a:picLocks noChangeAspect="1"/>
          </p:cNvPicPr>
          <p:nvPr/>
        </p:nvPicPr>
        <p:blipFill>
          <a:blip r:embed="rId8"/>
          <a:stretch>
            <a:fillRect/>
          </a:stretch>
        </p:blipFill>
        <p:spPr>
          <a:xfrm>
            <a:off x="2244862" y="5816600"/>
            <a:ext cx="7874000" cy="7429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6"/>
          <p:cNvSpPr txBox="1"/>
          <p:nvPr/>
        </p:nvSpPr>
        <p:spPr>
          <a:xfrm>
            <a:off x="3973686" y="1430489"/>
            <a:ext cx="4332550" cy="495072"/>
          </a:xfrm>
          <a:prstGeom prst="rect">
            <a:avLst/>
          </a:prstGeom>
        </p:spPr>
        <p:txBody>
          <a:bodyPr wrap="square" lIns="0" tIns="0" rIns="0" bIns="0" rtlCol="0" anchor="t">
            <a:spAutoFit/>
          </a:bodyPr>
          <a:lstStyle/>
          <a:p>
            <a:pPr algn="ctr">
              <a:lnSpc>
                <a:spcPts val="4506"/>
              </a:lnSpc>
            </a:pPr>
            <a:r>
              <a:rPr lang="en-US" sz="2133" dirty="0">
                <a:solidFill>
                  <a:srgbClr val="0F2530"/>
                </a:solidFill>
                <a:latin typeface="Mont Bold"/>
              </a:rPr>
              <a:t>Productivity &amp; Growth Support</a:t>
            </a:r>
          </a:p>
        </p:txBody>
      </p:sp>
      <p:pic>
        <p:nvPicPr>
          <p:cNvPr id="20" name="Picture 19">
            <a:extLst>
              <a:ext uri="{FF2B5EF4-FFF2-40B4-BE49-F238E27FC236}">
                <a16:creationId xmlns:a16="http://schemas.microsoft.com/office/drawing/2014/main" id="{861972A8-01FF-38E8-A5B4-B8799D1F1266}"/>
              </a:ext>
            </a:extLst>
          </p:cNvPr>
          <p:cNvPicPr>
            <a:picLocks noChangeAspect="1"/>
          </p:cNvPicPr>
          <p:nvPr/>
        </p:nvPicPr>
        <p:blipFill>
          <a:blip r:embed="rId2"/>
          <a:stretch>
            <a:fillRect/>
          </a:stretch>
        </p:blipFill>
        <p:spPr>
          <a:xfrm>
            <a:off x="5700604" y="726761"/>
            <a:ext cx="878713" cy="809723"/>
          </a:xfrm>
          <a:prstGeom prst="rect">
            <a:avLst/>
          </a:prstGeom>
        </p:spPr>
      </p:pic>
      <p:sp>
        <p:nvSpPr>
          <p:cNvPr id="27" name="TextBox 20">
            <a:extLst>
              <a:ext uri="{FF2B5EF4-FFF2-40B4-BE49-F238E27FC236}">
                <a16:creationId xmlns:a16="http://schemas.microsoft.com/office/drawing/2014/main" id="{B5996331-D1F9-4E96-EB9B-D6F2CEC1EE24}"/>
              </a:ext>
            </a:extLst>
          </p:cNvPr>
          <p:cNvSpPr txBox="1"/>
          <p:nvPr/>
        </p:nvSpPr>
        <p:spPr>
          <a:xfrm>
            <a:off x="4179342" y="2036757"/>
            <a:ext cx="3921237" cy="615553"/>
          </a:xfrm>
          <a:prstGeom prst="rect">
            <a:avLst/>
          </a:prstGeom>
        </p:spPr>
        <p:txBody>
          <a:bodyPr wrap="square" lIns="0" tIns="0" rIns="0" bIns="0" rtlCol="0" anchor="t">
            <a:spAutoFit/>
          </a:bodyPr>
          <a:lstStyle/>
          <a:p>
            <a:pPr algn="ctr">
              <a:lnSpc>
                <a:spcPts val="1598"/>
              </a:lnSpc>
            </a:pPr>
            <a:r>
              <a:rPr lang="en-GB" sz="1466" dirty="0">
                <a:solidFill>
                  <a:srgbClr val="000000"/>
                </a:solidFill>
                <a:latin typeface="Montserrat"/>
              </a:rPr>
              <a:t>Specialists will help develop actionable plans to improve productivity, reduce carbon emissions and generate growth.</a:t>
            </a:r>
            <a:endParaRPr lang="en-US" sz="1466" dirty="0">
              <a:solidFill>
                <a:srgbClr val="000000"/>
              </a:solidFill>
              <a:latin typeface="Montserrat"/>
            </a:endParaRPr>
          </a:p>
        </p:txBody>
      </p:sp>
      <p:sp>
        <p:nvSpPr>
          <p:cNvPr id="5" name="TextBox 6">
            <a:extLst>
              <a:ext uri="{FF2B5EF4-FFF2-40B4-BE49-F238E27FC236}">
                <a16:creationId xmlns:a16="http://schemas.microsoft.com/office/drawing/2014/main" id="{03BC8632-A8F0-47DA-1A4E-3C74A7A5B62E}"/>
              </a:ext>
            </a:extLst>
          </p:cNvPr>
          <p:cNvSpPr txBox="1"/>
          <p:nvPr/>
        </p:nvSpPr>
        <p:spPr>
          <a:xfrm>
            <a:off x="4348513" y="3683137"/>
            <a:ext cx="3600119" cy="495072"/>
          </a:xfrm>
          <a:prstGeom prst="rect">
            <a:avLst/>
          </a:prstGeom>
        </p:spPr>
        <p:txBody>
          <a:bodyPr wrap="square" lIns="0" tIns="0" rIns="0" bIns="0" rtlCol="0" anchor="t">
            <a:spAutoFit/>
          </a:bodyPr>
          <a:lstStyle/>
          <a:p>
            <a:pPr algn="ctr">
              <a:lnSpc>
                <a:spcPts val="4506"/>
              </a:lnSpc>
            </a:pPr>
            <a:r>
              <a:rPr lang="en-US" sz="2133" dirty="0">
                <a:solidFill>
                  <a:srgbClr val="0F2530"/>
                </a:solidFill>
                <a:latin typeface="Mont Bold"/>
              </a:rPr>
              <a:t>Decarbonisation Support</a:t>
            </a:r>
          </a:p>
        </p:txBody>
      </p:sp>
      <p:pic>
        <p:nvPicPr>
          <p:cNvPr id="7" name="Picture 6">
            <a:extLst>
              <a:ext uri="{FF2B5EF4-FFF2-40B4-BE49-F238E27FC236}">
                <a16:creationId xmlns:a16="http://schemas.microsoft.com/office/drawing/2014/main" id="{62E77CE8-EE0B-9075-26DA-F158412FFCA4}"/>
              </a:ext>
            </a:extLst>
          </p:cNvPr>
          <p:cNvPicPr>
            <a:picLocks noChangeAspect="1"/>
          </p:cNvPicPr>
          <p:nvPr/>
        </p:nvPicPr>
        <p:blipFill>
          <a:blip r:embed="rId3"/>
          <a:stretch>
            <a:fillRect/>
          </a:stretch>
        </p:blipFill>
        <p:spPr>
          <a:xfrm>
            <a:off x="5709216" y="2974291"/>
            <a:ext cx="878713" cy="852649"/>
          </a:xfrm>
          <a:prstGeom prst="rect">
            <a:avLst/>
          </a:prstGeom>
        </p:spPr>
      </p:pic>
      <p:sp>
        <p:nvSpPr>
          <p:cNvPr id="8" name="TextBox 20">
            <a:extLst>
              <a:ext uri="{FF2B5EF4-FFF2-40B4-BE49-F238E27FC236}">
                <a16:creationId xmlns:a16="http://schemas.microsoft.com/office/drawing/2014/main" id="{42D928D2-038B-5DDA-99B9-AB185559A18B}"/>
              </a:ext>
            </a:extLst>
          </p:cNvPr>
          <p:cNvSpPr txBox="1"/>
          <p:nvPr/>
        </p:nvSpPr>
        <p:spPr>
          <a:xfrm>
            <a:off x="4014972" y="4254353"/>
            <a:ext cx="4267200" cy="615553"/>
          </a:xfrm>
          <a:prstGeom prst="rect">
            <a:avLst/>
          </a:prstGeom>
        </p:spPr>
        <p:txBody>
          <a:bodyPr wrap="square" lIns="0" tIns="0" rIns="0" bIns="0" rtlCol="0" anchor="t">
            <a:spAutoFit/>
          </a:bodyPr>
          <a:lstStyle/>
          <a:p>
            <a:pPr algn="ctr">
              <a:lnSpc>
                <a:spcPts val="1598"/>
              </a:lnSpc>
            </a:pPr>
            <a:r>
              <a:rPr lang="en-GB" sz="1466" dirty="0">
                <a:solidFill>
                  <a:srgbClr val="000000"/>
                </a:solidFill>
                <a:latin typeface="Montserrat"/>
              </a:rPr>
              <a:t>The programme will fund external technical experts to deliver energy audits and decarbonisation plans. </a:t>
            </a:r>
            <a:endParaRPr lang="en-US" sz="1466" dirty="0">
              <a:solidFill>
                <a:srgbClr val="000000"/>
              </a:solidFill>
              <a:latin typeface="Montserrat"/>
            </a:endParaRPr>
          </a:p>
        </p:txBody>
      </p:sp>
      <p:pic>
        <p:nvPicPr>
          <p:cNvPr id="10" name="Picture 9">
            <a:extLst>
              <a:ext uri="{FF2B5EF4-FFF2-40B4-BE49-F238E27FC236}">
                <a16:creationId xmlns:a16="http://schemas.microsoft.com/office/drawing/2014/main" id="{13D153A3-52D3-1015-45E9-2DC51B9919FF}"/>
              </a:ext>
            </a:extLst>
          </p:cNvPr>
          <p:cNvPicPr>
            <a:picLocks noChangeAspect="1"/>
          </p:cNvPicPr>
          <p:nvPr/>
        </p:nvPicPr>
        <p:blipFill>
          <a:blip r:embed="rId4"/>
          <a:stretch>
            <a:fillRect/>
          </a:stretch>
        </p:blipFill>
        <p:spPr>
          <a:xfrm>
            <a:off x="2248329" y="5816600"/>
            <a:ext cx="7874000" cy="742950"/>
          </a:xfrm>
          <a:prstGeom prst="rect">
            <a:avLst/>
          </a:prstGeom>
        </p:spPr>
      </p:pic>
    </p:spTree>
    <p:extLst>
      <p:ext uri="{BB962C8B-B14F-4D97-AF65-F5344CB8AC3E}">
        <p14:creationId xmlns:p14="http://schemas.microsoft.com/office/powerpoint/2010/main" val="397712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TextBox 6">
            <a:extLst>
              <a:ext uri="{FF2B5EF4-FFF2-40B4-BE49-F238E27FC236}">
                <a16:creationId xmlns:a16="http://schemas.microsoft.com/office/drawing/2014/main" id="{19BCD145-7778-697A-65D8-8C0254B5C61C}"/>
              </a:ext>
            </a:extLst>
          </p:cNvPr>
          <p:cNvSpPr txBox="1"/>
          <p:nvPr/>
        </p:nvSpPr>
        <p:spPr>
          <a:xfrm>
            <a:off x="4295941" y="1296520"/>
            <a:ext cx="3600119" cy="495072"/>
          </a:xfrm>
          <a:prstGeom prst="rect">
            <a:avLst/>
          </a:prstGeom>
        </p:spPr>
        <p:txBody>
          <a:bodyPr wrap="square" lIns="0" tIns="0" rIns="0" bIns="0" rtlCol="0" anchor="t">
            <a:spAutoFit/>
          </a:bodyPr>
          <a:lstStyle/>
          <a:p>
            <a:pPr algn="ctr">
              <a:lnSpc>
                <a:spcPts val="4506"/>
              </a:lnSpc>
            </a:pPr>
            <a:r>
              <a:rPr lang="en-US" sz="2133" dirty="0">
                <a:solidFill>
                  <a:srgbClr val="0F2530"/>
                </a:solidFill>
                <a:latin typeface="Mont Bold"/>
              </a:rPr>
              <a:t>Revenue Grants</a:t>
            </a:r>
          </a:p>
        </p:txBody>
      </p:sp>
      <p:sp>
        <p:nvSpPr>
          <p:cNvPr id="16" name="TextBox 6">
            <a:extLst>
              <a:ext uri="{FF2B5EF4-FFF2-40B4-BE49-F238E27FC236}">
                <a16:creationId xmlns:a16="http://schemas.microsoft.com/office/drawing/2014/main" id="{0E2C80B3-312C-86F3-402B-E51675B00881}"/>
              </a:ext>
            </a:extLst>
          </p:cNvPr>
          <p:cNvSpPr txBox="1"/>
          <p:nvPr/>
        </p:nvSpPr>
        <p:spPr>
          <a:xfrm>
            <a:off x="4378692" y="3717278"/>
            <a:ext cx="3600119" cy="495072"/>
          </a:xfrm>
          <a:prstGeom prst="rect">
            <a:avLst/>
          </a:prstGeom>
        </p:spPr>
        <p:txBody>
          <a:bodyPr wrap="square" lIns="0" tIns="0" rIns="0" bIns="0" rtlCol="0" anchor="t">
            <a:spAutoFit/>
          </a:bodyPr>
          <a:lstStyle/>
          <a:p>
            <a:pPr algn="ctr">
              <a:lnSpc>
                <a:spcPts val="4506"/>
              </a:lnSpc>
            </a:pPr>
            <a:r>
              <a:rPr lang="en-US" sz="2133" dirty="0">
                <a:solidFill>
                  <a:srgbClr val="0F2530"/>
                </a:solidFill>
                <a:latin typeface="Mont Bold"/>
              </a:rPr>
              <a:t>Capital &amp; Hybrid Grants</a:t>
            </a:r>
          </a:p>
        </p:txBody>
      </p:sp>
      <p:pic>
        <p:nvPicPr>
          <p:cNvPr id="24" name="Picture 23">
            <a:extLst>
              <a:ext uri="{FF2B5EF4-FFF2-40B4-BE49-F238E27FC236}">
                <a16:creationId xmlns:a16="http://schemas.microsoft.com/office/drawing/2014/main" id="{EBD00DEC-EEE6-0655-8A8F-269736D4BAC1}"/>
              </a:ext>
            </a:extLst>
          </p:cNvPr>
          <p:cNvPicPr>
            <a:picLocks noChangeAspect="1"/>
          </p:cNvPicPr>
          <p:nvPr/>
        </p:nvPicPr>
        <p:blipFill>
          <a:blip r:embed="rId2"/>
          <a:stretch>
            <a:fillRect/>
          </a:stretch>
        </p:blipFill>
        <p:spPr>
          <a:xfrm>
            <a:off x="5690094" y="638336"/>
            <a:ext cx="885165" cy="852649"/>
          </a:xfrm>
          <a:prstGeom prst="rect">
            <a:avLst/>
          </a:prstGeom>
        </p:spPr>
      </p:pic>
      <p:pic>
        <p:nvPicPr>
          <p:cNvPr id="26" name="Picture 25">
            <a:extLst>
              <a:ext uri="{FF2B5EF4-FFF2-40B4-BE49-F238E27FC236}">
                <a16:creationId xmlns:a16="http://schemas.microsoft.com/office/drawing/2014/main" id="{E616794B-65D6-9FBE-ADF8-D4B7105A1EAF}"/>
              </a:ext>
            </a:extLst>
          </p:cNvPr>
          <p:cNvPicPr>
            <a:picLocks noChangeAspect="1"/>
          </p:cNvPicPr>
          <p:nvPr/>
        </p:nvPicPr>
        <p:blipFill>
          <a:blip r:embed="rId3"/>
          <a:stretch>
            <a:fillRect/>
          </a:stretch>
        </p:blipFill>
        <p:spPr>
          <a:xfrm>
            <a:off x="5678737" y="2972821"/>
            <a:ext cx="967775" cy="893330"/>
          </a:xfrm>
          <a:prstGeom prst="rect">
            <a:avLst/>
          </a:prstGeom>
        </p:spPr>
      </p:pic>
      <p:sp>
        <p:nvSpPr>
          <p:cNvPr id="28" name="TextBox 20">
            <a:extLst>
              <a:ext uri="{FF2B5EF4-FFF2-40B4-BE49-F238E27FC236}">
                <a16:creationId xmlns:a16="http://schemas.microsoft.com/office/drawing/2014/main" id="{B9CE224C-6396-5D1F-486F-783ADE7BCE27}"/>
              </a:ext>
            </a:extLst>
          </p:cNvPr>
          <p:cNvSpPr txBox="1"/>
          <p:nvPr/>
        </p:nvSpPr>
        <p:spPr>
          <a:xfrm>
            <a:off x="4015655" y="1849355"/>
            <a:ext cx="4267200" cy="410369"/>
          </a:xfrm>
          <a:prstGeom prst="rect">
            <a:avLst/>
          </a:prstGeom>
        </p:spPr>
        <p:txBody>
          <a:bodyPr wrap="square" lIns="0" tIns="0" rIns="0" bIns="0" rtlCol="0" anchor="t">
            <a:spAutoFit/>
          </a:bodyPr>
          <a:lstStyle/>
          <a:p>
            <a:pPr algn="ctr">
              <a:lnSpc>
                <a:spcPts val="1598"/>
              </a:lnSpc>
            </a:pPr>
            <a:r>
              <a:rPr lang="en-GB" sz="1466" dirty="0">
                <a:solidFill>
                  <a:srgbClr val="000000"/>
                </a:solidFill>
                <a:latin typeface="Montserrat"/>
              </a:rPr>
              <a:t>Available between £1k and £10k for costs associated with engaging external experts.</a:t>
            </a:r>
            <a:endParaRPr lang="en-US" sz="1466" dirty="0">
              <a:solidFill>
                <a:srgbClr val="000000"/>
              </a:solidFill>
              <a:latin typeface="Montserrat"/>
            </a:endParaRPr>
          </a:p>
        </p:txBody>
      </p:sp>
      <p:sp>
        <p:nvSpPr>
          <p:cNvPr id="30" name="TextBox 20">
            <a:extLst>
              <a:ext uri="{FF2B5EF4-FFF2-40B4-BE49-F238E27FC236}">
                <a16:creationId xmlns:a16="http://schemas.microsoft.com/office/drawing/2014/main" id="{B442643E-5146-8B79-D4D7-C43E2F1B9A1E}"/>
              </a:ext>
            </a:extLst>
          </p:cNvPr>
          <p:cNvSpPr txBox="1"/>
          <p:nvPr/>
        </p:nvSpPr>
        <p:spPr>
          <a:xfrm>
            <a:off x="4029024" y="4285440"/>
            <a:ext cx="4267200" cy="615553"/>
          </a:xfrm>
          <a:prstGeom prst="rect">
            <a:avLst/>
          </a:prstGeom>
        </p:spPr>
        <p:txBody>
          <a:bodyPr wrap="square" lIns="0" tIns="0" rIns="0" bIns="0" rtlCol="0" anchor="t">
            <a:spAutoFit/>
          </a:bodyPr>
          <a:lstStyle/>
          <a:p>
            <a:pPr algn="ctr">
              <a:lnSpc>
                <a:spcPts val="1598"/>
              </a:lnSpc>
            </a:pPr>
            <a:r>
              <a:rPr lang="en-GB" sz="1466" dirty="0">
                <a:solidFill>
                  <a:srgbClr val="000000"/>
                </a:solidFill>
                <a:latin typeface="Montserrat"/>
              </a:rPr>
              <a:t>Available between £10k and £200k for costs associated with plant, machinery, equipment, premises and fit-out works.</a:t>
            </a:r>
            <a:endParaRPr lang="en-US" sz="1466" dirty="0">
              <a:solidFill>
                <a:srgbClr val="000000"/>
              </a:solidFill>
              <a:latin typeface="Montserrat"/>
            </a:endParaRPr>
          </a:p>
        </p:txBody>
      </p:sp>
      <p:pic>
        <p:nvPicPr>
          <p:cNvPr id="6" name="Picture 5">
            <a:extLst>
              <a:ext uri="{FF2B5EF4-FFF2-40B4-BE49-F238E27FC236}">
                <a16:creationId xmlns:a16="http://schemas.microsoft.com/office/drawing/2014/main" id="{4C6F46EE-D0EB-4C75-6AC0-86EEE36267B6}"/>
              </a:ext>
            </a:extLst>
          </p:cNvPr>
          <p:cNvPicPr>
            <a:picLocks noChangeAspect="1"/>
          </p:cNvPicPr>
          <p:nvPr/>
        </p:nvPicPr>
        <p:blipFill>
          <a:blip r:embed="rId4"/>
          <a:stretch>
            <a:fillRect/>
          </a:stretch>
        </p:blipFill>
        <p:spPr>
          <a:xfrm>
            <a:off x="2248329" y="5816600"/>
            <a:ext cx="7874000" cy="74295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c373247c-8dc6-420f-971b-8fd991ad5425"/>
  <p:tag name="SLIDO_EVENT_UUID" val="fc06ebce-9f1d-4e98-b01e-a045c26e0e1f"/>
  <p:tag name="SLIDO_EVENT_SECTION_UUID" val="cbdf7e04-6e51-4a8a-a849-01195810a18c"/>
</p:tagLst>
</file>

<file path=ppt/tags/tag10.xml><?xml version="1.0" encoding="utf-8"?>
<p:tagLst xmlns:a="http://schemas.openxmlformats.org/drawingml/2006/main" xmlns:r="http://schemas.openxmlformats.org/officeDocument/2006/relationships" xmlns:p="http://schemas.openxmlformats.org/presentationml/2006/main">
  <p:tag name="SLIDO_ELEMENT" val="logo"/>
</p:tagLst>
</file>

<file path=ppt/tags/tag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2.xml><?xml version="1.0" encoding="utf-8"?>
<p:tagLst xmlns:a="http://schemas.openxmlformats.org/drawingml/2006/main" xmlns:r="http://schemas.openxmlformats.org/officeDocument/2006/relationships" xmlns:p="http://schemas.openxmlformats.org/presentationml/2006/main">
  <p:tag name="SLIDO_ELEMENT" val="title"/>
</p:tagLst>
</file>

<file path=ppt/tags/tag1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14.xml><?xml version="1.0" encoding="utf-8"?>
<p:tagLst xmlns:a="http://schemas.openxmlformats.org/drawingml/2006/main" xmlns:r="http://schemas.openxmlformats.org/officeDocument/2006/relationships" xmlns:p="http://schemas.openxmlformats.org/presentationml/2006/main">
  <p:tag name="SLIDO_ELEMENT" val="dotty"/>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16.xml><?xml version="1.0" encoding="utf-8"?>
<p:tagLst xmlns:a="http://schemas.openxmlformats.org/drawingml/2006/main" xmlns:r="http://schemas.openxmlformats.org/officeDocument/2006/relationships" xmlns:p="http://schemas.openxmlformats.org/presentationml/2006/main">
  <p:tag name="SLIDO_TYPE" val="SlidoPoll"/>
  <p:tag name="SLIDO_POLL_UUID" val="592205be-c67c-4d1d-b2da-0444dab979d9"/>
  <p:tag name="SLIDO_TIMELINE" val="W3sicG9sbFF1ZXN0aW9uVXVpZCI6ImFiNThjNjU4LTJmNjYtNGNiYy04OTkxLTMxN2JhZTczMjg4OCIsInNob3dSZXN1bHRzIjpmYWxzZX0seyJwb2xsUXVlc3Rpb25VdWlkIjoiYWI1OGM2NTgtMmY2Ni00Y2JjLTg5OTEtMzE3YmFlNzMyODg4Iiwic2hvd1Jlc3VsdHMiOnRydWV9XQ=="/>
</p:tagLst>
</file>

<file path=ppt/tags/tag17.xml><?xml version="1.0" encoding="utf-8"?>
<p:tagLst xmlns:a="http://schemas.openxmlformats.org/drawingml/2006/main" xmlns:r="http://schemas.openxmlformats.org/officeDocument/2006/relationships" xmlns:p="http://schemas.openxmlformats.org/presentationml/2006/main">
  <p:tag name="SLIDO_ELEMENT" val="logo"/>
</p:tagLst>
</file>

<file path=ppt/tags/tag1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9.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21.xml><?xml version="1.0" encoding="utf-8"?>
<p:tagLst xmlns:a="http://schemas.openxmlformats.org/drawingml/2006/main" xmlns:r="http://schemas.openxmlformats.org/officeDocument/2006/relationships" xmlns:p="http://schemas.openxmlformats.org/presentationml/2006/main">
  <p:tag name="SLIDO_ELEMENT" val="dotty"/>
</p:tagLst>
</file>

<file path=ppt/tags/tag22.xml><?xml version="1.0" encoding="utf-8"?>
<p:tagLst xmlns:a="http://schemas.openxmlformats.org/drawingml/2006/main" xmlns:r="http://schemas.openxmlformats.org/officeDocument/2006/relationships" xmlns:p="http://schemas.openxmlformats.org/presentationml/2006/main">
  <p:tag name="SLIDO_ELEMENT" val="footer"/>
</p:tagLst>
</file>

<file path=ppt/tags/tag23.xml><?xml version="1.0" encoding="utf-8"?>
<p:tagLst xmlns:a="http://schemas.openxmlformats.org/drawingml/2006/main" xmlns:r="http://schemas.openxmlformats.org/officeDocument/2006/relationships" xmlns:p="http://schemas.openxmlformats.org/presentationml/2006/main">
  <p:tag name="SLIDO_TYPE" val="SlidoQA"/>
</p:tagLst>
</file>

<file path=ppt/tags/tag24.xml><?xml version="1.0" encoding="utf-8"?>
<p:tagLst xmlns:a="http://schemas.openxmlformats.org/drawingml/2006/main" xmlns:r="http://schemas.openxmlformats.org/officeDocument/2006/relationships" xmlns:p="http://schemas.openxmlformats.org/presentationml/2006/main">
  <p:tag name="SLIDO_ELEMENT" val="logo"/>
</p:tagLst>
</file>

<file path=ppt/tags/tag2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6.xml><?xml version="1.0" encoding="utf-8"?>
<p:tagLst xmlns:a="http://schemas.openxmlformats.org/drawingml/2006/main" xmlns:r="http://schemas.openxmlformats.org/officeDocument/2006/relationships" xmlns:p="http://schemas.openxmlformats.org/presentationml/2006/main">
  <p:tag name="SLIDO_ELEMENT" val="title"/>
</p:tagLst>
</file>

<file path=ppt/tags/tag27.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28.xml><?xml version="1.0" encoding="utf-8"?>
<p:tagLst xmlns:a="http://schemas.openxmlformats.org/drawingml/2006/main" xmlns:r="http://schemas.openxmlformats.org/officeDocument/2006/relationships" xmlns:p="http://schemas.openxmlformats.org/presentationml/2006/main">
  <p:tag name="SLIDO_ELEMENT" val="dotty"/>
</p:tagLst>
</file>

<file path=ppt/tags/tag29.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TYPE" val="SlidoPoll"/>
  <p:tag name="SLIDO_POLL_UUID" val="8b869169-582b-4095-aa5b-e73e2a44def8"/>
  <p:tag name="SLIDO_TIMELINE" val="W3sicG9sbFF1ZXN0aW9uVXVpZCI6ImJmYTI4YTZkLTAwNmQtNDU5Yi05YjQ2LTkzMTUwMzhiZjI4YiIsInNob3dSZXN1bHRzIjpmYWxzZX0seyJwb2xsUXVlc3Rpb25VdWlkIjoiYmZhMjhhNmQtMDA2ZC00NTliLTliNDYtOTMxNTAzOGJmMjhiIiwic2hvd1Jlc3VsdHMiOnRydWV9XQ=="/>
</p:tagLst>
</file>

<file path=ppt/tags/tag31.xml><?xml version="1.0" encoding="utf-8"?>
<p:tagLst xmlns:a="http://schemas.openxmlformats.org/drawingml/2006/main" xmlns:r="http://schemas.openxmlformats.org/officeDocument/2006/relationships" xmlns:p="http://schemas.openxmlformats.org/presentationml/2006/main">
  <p:tag name="SLIDO_ELEMENT" val="logo"/>
</p:tagLst>
</file>

<file path=ppt/tags/tag3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3.xml><?xml version="1.0" encoding="utf-8"?>
<p:tagLst xmlns:a="http://schemas.openxmlformats.org/drawingml/2006/main" xmlns:r="http://schemas.openxmlformats.org/officeDocument/2006/relationships" xmlns:p="http://schemas.openxmlformats.org/presentationml/2006/main">
  <p:tag name="SLIDO_ELEMENT" val="title"/>
</p:tagLst>
</file>

<file path=ppt/tags/tag34.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35.xml><?xml version="1.0" encoding="utf-8"?>
<p:tagLst xmlns:a="http://schemas.openxmlformats.org/drawingml/2006/main" xmlns:r="http://schemas.openxmlformats.org/officeDocument/2006/relationships" xmlns:p="http://schemas.openxmlformats.org/presentationml/2006/main">
  <p:tag name="SLIDO_ELEMENT" val="dotty"/>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7.xml><?xml version="1.0" encoding="utf-8"?>
<p:tagLst xmlns:a="http://schemas.openxmlformats.org/drawingml/2006/main" xmlns:r="http://schemas.openxmlformats.org/officeDocument/2006/relationships" xmlns:p="http://schemas.openxmlformats.org/presentationml/2006/main">
  <p:tag name="SLIDO_ELEMENT" val="dotty"/>
</p:tagLst>
</file>

<file path=ppt/tags/tag8.xml><?xml version="1.0" encoding="utf-8"?>
<p:tagLst xmlns:a="http://schemas.openxmlformats.org/drawingml/2006/main" xmlns:r="http://schemas.openxmlformats.org/officeDocument/2006/relationships" xmlns:p="http://schemas.openxmlformats.org/presentationml/2006/main">
  <p:tag name="SLIDO_ELEMENT" val="footer"/>
</p:tagLst>
</file>

<file path=ppt/tags/tag9.xml><?xml version="1.0" encoding="utf-8"?>
<p:tagLst xmlns:a="http://schemas.openxmlformats.org/drawingml/2006/main" xmlns:r="http://schemas.openxmlformats.org/officeDocument/2006/relationships" xmlns:p="http://schemas.openxmlformats.org/presentationml/2006/main">
  <p:tag name="SLIDO_TYPE" val="SlidoPoll"/>
  <p:tag name="SLIDO_POLL_UUID" val="e26b5c4f-8673-4126-8840-96f2aa4a342b"/>
  <p:tag name="SLIDO_TIMELINE" val="W3sicG9sbFF1ZXN0aW9uVXVpZCI6ImRkZDFhZTljLTI1YWQtNDJlZC04YjYyLWYyNzIxOWI3YjNmOSIsInNob3dSZXN1bHRzIjpmYWxzZX0seyJzaG93UmVzdWx0cyI6dHJ1ZSwicG9sbFF1ZXN0aW9uVXVpZCI6ImRkZDFhZTljLTI1YWQtNDJlZC04YjYyLWYyNzIxOWI3YjNmOSJ9X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2FCF9C22C8C248AE50DD55222421E1" ma:contentTypeVersion="8" ma:contentTypeDescription="Create a new document." ma:contentTypeScope="" ma:versionID="ed6eec2eec58f2d26e5b2d9fa76cb4ce">
  <xsd:schema xmlns:xsd="http://www.w3.org/2001/XMLSchema" xmlns:xs="http://www.w3.org/2001/XMLSchema" xmlns:p="http://schemas.microsoft.com/office/2006/metadata/properties" xmlns:ns2="f9d5d1cd-05e1-45ba-922b-d7ad8ddf428d" targetNamespace="http://schemas.microsoft.com/office/2006/metadata/properties" ma:root="true" ma:fieldsID="4ccb096d89c86d06d5947dab06c21414" ns2:_="">
    <xsd:import namespace="f9d5d1cd-05e1-45ba-922b-d7ad8ddf428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5d1cd-05e1-45ba-922b-d7ad8ddf42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CA4D2F-22A7-40A9-B615-62BDA141D845}"/>
</file>

<file path=customXml/itemProps2.xml><?xml version="1.0" encoding="utf-8"?>
<ds:datastoreItem xmlns:ds="http://schemas.openxmlformats.org/officeDocument/2006/customXml" ds:itemID="{4BBCD883-DEC3-4462-935D-6D822E756CAD}">
  <ds:schemaRefs>
    <ds:schemaRef ds:uri="http://schemas.microsoft.com/sharepoint/v3/contenttype/forms"/>
  </ds:schemaRefs>
</ds:datastoreItem>
</file>

<file path=customXml/itemProps3.xml><?xml version="1.0" encoding="utf-8"?>
<ds:datastoreItem xmlns:ds="http://schemas.openxmlformats.org/officeDocument/2006/customXml" ds:itemID="{433FBD5B-6F07-4943-8962-A3C253017766}">
  <ds:schemaRefs>
    <ds:schemaRef ds:uri="http://purl.org/dc/terms/"/>
    <ds:schemaRef ds:uri="http://schemas.openxmlformats.org/package/2006/metadata/core-properties"/>
    <ds:schemaRef ds:uri="http://www.w3.org/XML/1998/namespace"/>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f9d5d1cd-05e1-45ba-922b-d7ad8ddf428d"/>
  </ds:schemaRefs>
</ds:datastoreItem>
</file>

<file path=docProps/app.xml><?xml version="1.0" encoding="utf-8"?>
<Properties xmlns="http://schemas.openxmlformats.org/officeDocument/2006/extended-properties" xmlns:vt="http://schemas.openxmlformats.org/officeDocument/2006/docPropsVTypes">
  <Template/>
  <TotalTime>6525</TotalTime>
  <Words>542</Words>
  <Application>Microsoft Macintosh PowerPoint</Application>
  <PresentationFormat>Widescreen</PresentationFormat>
  <Paragraphs>68</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Aptos</vt:lpstr>
      <vt:lpstr>Arial</vt:lpstr>
      <vt:lpstr>Century Gothic</vt:lpstr>
      <vt:lpstr>Lato</vt:lpstr>
      <vt:lpstr>Mars Extended</vt:lpstr>
      <vt:lpstr>Mont Bold</vt:lpstr>
      <vt:lpstr>Montserrat</vt:lpstr>
      <vt:lpstr>Montserrat Extra-Bold</vt:lpstr>
      <vt:lpstr>Wingdings 2</vt:lpstr>
      <vt:lpstr>Quotable</vt:lpstr>
      <vt:lpstr>PowerPoint Presentation</vt:lpstr>
      <vt:lpstr>Welcome to our ABP Community Breakfast</vt:lpstr>
      <vt:lpstr>Today’s primary sponsors</vt:lpstr>
      <vt:lpstr>Good News and Great Service</vt:lpstr>
      <vt:lpstr>Updates</vt:lpstr>
      <vt:lpstr>PowerPoint Presentation</vt:lpstr>
      <vt:lpstr>PowerPoint Presentation</vt:lpstr>
      <vt:lpstr>PowerPoint Presentation</vt:lpstr>
      <vt:lpstr>PowerPoint Presentation</vt:lpstr>
      <vt:lpstr>PowerPoint Presentation</vt:lpstr>
      <vt:lpstr>PowerPoint Presentation</vt:lpstr>
      <vt:lpstr>Education panel interview with Martin Walker</vt:lpstr>
      <vt:lpstr>PowerPoint Presentation</vt:lpstr>
      <vt:lpstr>PowerPoint Presentation</vt:lpstr>
      <vt:lpstr>PowerPoint Presentation</vt:lpstr>
      <vt:lpstr>PowerPoint Presentation</vt:lpstr>
      <vt:lpstr>Make Your Mark Awards 2025 Hardwick Hall – 8th May</vt:lpstr>
      <vt:lpstr>PowerPoint Presentation</vt:lpstr>
      <vt:lpstr>hello@aycliffebusinesspark.co.uk  Sponsorship, Good News stories, “On the Map” </vt:lpstr>
      <vt:lpstr>Thank you for joining us!  save the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Aycliffe Business Park  Community</dc:title>
  <dc:creator>Microsoft account</dc:creator>
  <cp:lastModifiedBy>Paul Hind</cp:lastModifiedBy>
  <cp:revision>9</cp:revision>
  <dcterms:created xsi:type="dcterms:W3CDTF">2024-07-19T09:49:17Z</dcterms:created>
  <dcterms:modified xsi:type="dcterms:W3CDTF">2025-03-20T21:09:20Z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0x010100B02FCF9C22C8C248AE50DD55222421E1</vt:lpwstr>
  </property>
</Properties>
</file>